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3"/>
  </p:notesMasterIdLst>
  <p:handoutMasterIdLst>
    <p:handoutMasterId r:id="rId44"/>
  </p:handoutMasterIdLst>
  <p:sldIdLst>
    <p:sldId id="298" r:id="rId5"/>
    <p:sldId id="300" r:id="rId6"/>
    <p:sldId id="301" r:id="rId7"/>
    <p:sldId id="1925" r:id="rId8"/>
    <p:sldId id="1926" r:id="rId9"/>
    <p:sldId id="1898" r:id="rId10"/>
    <p:sldId id="1901" r:id="rId11"/>
    <p:sldId id="1935" r:id="rId12"/>
    <p:sldId id="302" r:id="rId13"/>
    <p:sldId id="1904" r:id="rId14"/>
    <p:sldId id="1933" r:id="rId15"/>
    <p:sldId id="1934" r:id="rId16"/>
    <p:sldId id="1905" r:id="rId17"/>
    <p:sldId id="303" r:id="rId18"/>
    <p:sldId id="1907" r:id="rId19"/>
    <p:sldId id="1908" r:id="rId20"/>
    <p:sldId id="1909" r:id="rId21"/>
    <p:sldId id="1910" r:id="rId22"/>
    <p:sldId id="1912" r:id="rId23"/>
    <p:sldId id="1913" r:id="rId24"/>
    <p:sldId id="1914" r:id="rId25"/>
    <p:sldId id="1915" r:id="rId26"/>
    <p:sldId id="1922" r:id="rId27"/>
    <p:sldId id="1923" r:id="rId28"/>
    <p:sldId id="1924" r:id="rId29"/>
    <p:sldId id="304" r:id="rId30"/>
    <p:sldId id="1917" r:id="rId31"/>
    <p:sldId id="1929" r:id="rId32"/>
    <p:sldId id="1928" r:id="rId33"/>
    <p:sldId id="1920" r:id="rId34"/>
    <p:sldId id="1919" r:id="rId35"/>
    <p:sldId id="1921" r:id="rId36"/>
    <p:sldId id="1918" r:id="rId37"/>
    <p:sldId id="1930" r:id="rId38"/>
    <p:sldId id="1931" r:id="rId39"/>
    <p:sldId id="1932" r:id="rId40"/>
    <p:sldId id="305" r:id="rId41"/>
    <p:sldId id="1927" r:id="rId42"/>
  </p:sldIdLst>
  <p:sldSz cx="12192000" cy="6858000"/>
  <p:notesSz cx="6797675" cy="9926638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061886-1026-5F50-DF85-57E415180153}" name="Jasmin Henzi" initials="JH" userId="S::jasmin.henzi@swisstransplant.org::97994630-38fa-446d-8bbd-9d4cc5ac54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48A"/>
    <a:srgbClr val="0C375B"/>
    <a:srgbClr val="FFFFFF"/>
    <a:srgbClr val="8CAE92"/>
    <a:srgbClr val="F3B15D"/>
    <a:srgbClr val="D98F90"/>
    <a:srgbClr val="E6005C"/>
    <a:srgbClr val="D2CCBD"/>
    <a:srgbClr val="C4C9FF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508319-23D4-AD78-8382-42591599DD12}" v="10" dt="2026-08-06T14:06:00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DBD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Segment 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109</c:v>
                </c:pt>
                <c:pt idx="1">
                  <c:v>91</c:v>
                </c:pt>
                <c:pt idx="2">
                  <c:v>104</c:v>
                </c:pt>
                <c:pt idx="3">
                  <c:v>89</c:v>
                </c:pt>
                <c:pt idx="4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CA-4E63-B20F-1B3F7A72DCB2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DCD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Segment 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57</c:v>
                </c:pt>
                <c:pt idx="1">
                  <c:v>73</c:v>
                </c:pt>
                <c:pt idx="2">
                  <c:v>96</c:v>
                </c:pt>
                <c:pt idx="3">
                  <c:v>98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CA-4E63-B20F-1B3F7A72DC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382884895"/>
        <c:axId val="562403231"/>
      </c:barChart>
      <c:lineChart>
        <c:grouping val="standard"/>
        <c:varyColors val="0"/>
        <c:ser>
          <c:idx val="2"/>
          <c:order val="2"/>
          <c:tx>
            <c:strRef>
              <c:f>Tabelle1!$D$1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19050" anchor="ctr" anchorCtr="0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4"/>
                    </a:solidFill>
                    <a:latin typeface="Segment 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  <c:pt idx="0">
                  <c:v>166</c:v>
                </c:pt>
                <c:pt idx="1">
                  <c:v>164</c:v>
                </c:pt>
                <c:pt idx="2">
                  <c:v>200</c:v>
                </c:pt>
                <c:pt idx="3">
                  <c:v>187</c:v>
                </c:pt>
                <c:pt idx="4">
                  <c:v>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DCA-4E63-B20F-1B3F7A72D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2884895"/>
        <c:axId val="562403231"/>
      </c:lineChart>
      <c:catAx>
        <c:axId val="13828848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/>
                </a:solidFill>
                <a:latin typeface="Segment "/>
                <a:ea typeface="+mn-ea"/>
                <a:cs typeface="+mn-cs"/>
              </a:defRPr>
            </a:pPr>
            <a:endParaRPr lang="de-DE"/>
          </a:p>
        </c:txPr>
        <c:crossAx val="562403231"/>
        <c:crosses val="autoZero"/>
        <c:auto val="1"/>
        <c:lblAlgn val="ctr"/>
        <c:lblOffset val="100"/>
        <c:noMultiLvlLbl val="0"/>
      </c:catAx>
      <c:valAx>
        <c:axId val="562403231"/>
        <c:scaling>
          <c:orientation val="minMax"/>
          <c:max val="2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/>
                </a:solidFill>
                <a:latin typeface="Segment "/>
                <a:ea typeface="+mn-ea"/>
                <a:cs typeface="+mn-cs"/>
              </a:defRPr>
            </a:pPr>
            <a:endParaRPr lang="de-DE"/>
          </a:p>
        </c:txPr>
        <c:crossAx val="1382884895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/>
                </a:solidFill>
                <a:latin typeface="Segment "/>
                <a:ea typeface="+mn-ea"/>
                <a:cs typeface="+mn-cs"/>
              </a:defRPr>
            </a:pPr>
            <a:endParaRPr lang="de-DE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/>
                </a:solidFill>
                <a:latin typeface="Segment "/>
                <a:ea typeface="+mn-ea"/>
                <a:cs typeface="+mn-cs"/>
              </a:defRPr>
            </a:pPr>
            <a:endParaRPr lang="de-DE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1"/>
                </a:solidFill>
                <a:latin typeface="Segment "/>
                <a:ea typeface="+mn-ea"/>
                <a:cs typeface="+mn-cs"/>
              </a:defRPr>
            </a:pPr>
            <a:endParaRPr lang="de-DE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/>
              </a:solidFill>
              <a:latin typeface="Segment 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x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C9-4B50-9825-B8C32BA53DAE}"/>
              </c:ext>
            </c:extLst>
          </c:dPt>
          <c:dPt>
            <c:idx val="1"/>
            <c:bubble3D val="0"/>
            <c:spPr>
              <a:solidFill>
                <a:srgbClr val="E500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C9-4B50-9825-B8C32BA53DA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C9-4B50-9825-B8C32BA53DAE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C9-4B50-9825-B8C32BA53DAE}"/>
              </c:ext>
            </c:extLst>
          </c:dPt>
          <c:dPt>
            <c:idx val="4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C9-4B50-9825-B8C32BA53DA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2779264922950321"/>
                      <c:h val="0.227456222604136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CC9-4B50-9825-B8C32BA53DA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6383187277667535"/>
                      <c:h val="0.278719324911183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CC9-4B50-9825-B8C32BA53DA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5946984002905721"/>
                      <c:h val="0.178453114022323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CC9-4B50-9825-B8C32BA53DA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C9-4B50-9825-B8C32BA53D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Segmen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Tabelle1!$A$2:$A$6</c:f>
              <c:strCache>
                <c:ptCount val="4"/>
                <c:pt idx="0">
                  <c:v>Sauerstoffmangel</c:v>
                </c:pt>
                <c:pt idx="1">
                  <c:v>Hirnblutung/Hirnschlag</c:v>
                </c:pt>
                <c:pt idx="2">
                  <c:v>Schädel-Hirn-Trauma</c:v>
                </c:pt>
                <c:pt idx="3">
                  <c:v>Andere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81</c:v>
                </c:pt>
                <c:pt idx="1">
                  <c:v>69</c:v>
                </c:pt>
                <c:pt idx="2">
                  <c:v>30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C9-4B50-9825-B8C32BA53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>
                <a:solidFill>
                  <a:schemeClr val="accent1"/>
                </a:solidFill>
                <a:latin typeface="Segment Black" pitchFamily="50" charset="0"/>
              </a:rPr>
              <a:t>DCD</a:t>
            </a:r>
          </a:p>
        </c:rich>
      </c:tx>
      <c:layout>
        <c:manualLayout>
          <c:xMode val="edge"/>
          <c:yMode val="edge"/>
          <c:x val="0.42608944577140312"/>
          <c:y val="0.46689446366782006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9093748711098663"/>
          <c:y val="0.1527001633986928"/>
          <c:w val="0.59997321127037795"/>
          <c:h val="0.70607891195693961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DCD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97-4D6C-B745-F799E032646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97-4D6C-B745-F799E032646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97-4D6C-B745-F799E032646E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97-4D6C-B745-F799E032646E}"/>
              </c:ext>
            </c:extLst>
          </c:dPt>
          <c:cat>
            <c:strRef>
              <c:f>Tabelle1!$A$2:$A$5</c:f>
              <c:strCache>
                <c:ptCount val="4"/>
                <c:pt idx="0">
                  <c:v>Sauerstoffmangel</c:v>
                </c:pt>
                <c:pt idx="1">
                  <c:v>Hirnblutung/Hirnschlag</c:v>
                </c:pt>
                <c:pt idx="2">
                  <c:v>Schädel-Hirn-Trauma</c:v>
                </c:pt>
                <c:pt idx="3">
                  <c:v>Andere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0.61</c:v>
                </c:pt>
                <c:pt idx="1">
                  <c:v>0.24</c:v>
                </c:pt>
                <c:pt idx="2">
                  <c:v>0.12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97-4D6C-B745-F799E0326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>
                <a:solidFill>
                  <a:schemeClr val="accent1"/>
                </a:solidFill>
                <a:latin typeface="Segment Black" pitchFamily="50" charset="0"/>
              </a:rPr>
              <a:t>DBD</a:t>
            </a:r>
          </a:p>
        </c:rich>
      </c:tx>
      <c:layout>
        <c:manualLayout>
          <c:xMode val="edge"/>
          <c:yMode val="edge"/>
          <c:x val="0.33145383986928106"/>
          <c:y val="0.4733302095347943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3971813725490197E-2"/>
          <c:y val="0.15316248558246831"/>
          <c:w val="0.59857945261437895"/>
          <c:h val="0.70421112072279879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DBD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BD-4544-8DE8-1EE3DB5F1ED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BD-4544-8DE8-1EE3DB5F1ED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2BD-4544-8DE8-1EE3DB5F1ED5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2BD-4544-8DE8-1EE3DB5F1ED5}"/>
              </c:ext>
            </c:extLst>
          </c:dPt>
          <c:cat>
            <c:strRef>
              <c:f>Tabelle1!$A$2:$A$5</c:f>
              <c:strCache>
                <c:ptCount val="4"/>
                <c:pt idx="0">
                  <c:v>Sauerstoffmangel</c:v>
                </c:pt>
                <c:pt idx="1">
                  <c:v>Hirnblutung/Hirnschlag</c:v>
                </c:pt>
                <c:pt idx="2">
                  <c:v>Schädel-Hirn-Trauma</c:v>
                </c:pt>
                <c:pt idx="3">
                  <c:v>Andere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0.5</c:v>
                </c:pt>
                <c:pt idx="2">
                  <c:v>0.2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BD-4544-8DE8-1EE3DB5F1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0.39712</cdr:x>
      <cdr:y>0</cdr:y>
    </cdr:from>
    <cdr:to>
      <cdr:x>0.56987</cdr:x>
      <cdr:y>0.06906</cdr:y>
    </cdr:to>
    <cdr:sp macro="" textlink="">
      <cdr:nvSpPr>
        <cdr:cNvPr id="2" name="Text Placeholder 3">
          <a:extLst xmlns:a="http://schemas.openxmlformats.org/drawingml/2006/main">
            <a:ext uri="{FF2B5EF4-FFF2-40B4-BE49-F238E27FC236}">
              <a16:creationId xmlns:a16="http://schemas.microsoft.com/office/drawing/2014/main" id="{810337A2-793C-03F3-6AAF-00121E6466D3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3247469" y="-9939"/>
          <a:ext cx="1412626" cy="360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>
          <a:noAutofit/>
        </a:bodyPr>
        <a:lstStyle xmlns:a="http://schemas.openxmlformats.org/drawingml/2006/main">
          <a:defPPr rtl="0">
            <a:defRPr lang="de-de"/>
          </a:defPPr>
          <a:lvl1pPr marL="0" indent="0" algn="l" defTabSz="914400" rtl="0" eaLnBrk="1" latinLnBrk="0" hangingPunct="1">
            <a:lnSpc>
              <a:spcPct val="110000"/>
            </a:lnSpc>
            <a:spcBef>
              <a:spcPts val="1200"/>
            </a:spcBef>
            <a:spcAft>
              <a:spcPts val="200"/>
            </a:spcAft>
            <a:buClr>
              <a:schemeClr val="accent1"/>
            </a:buClr>
            <a:buSzPct val="100000"/>
            <a:buFont typeface="Calibri" panose="020F0502020204030204" pitchFamily="34" charset="0"/>
            <a:buNone/>
            <a:defRPr sz="1800" kern="1200">
              <a:solidFill>
                <a:srgbClr val="FFFFFF"/>
              </a:solidFill>
              <a:latin typeface="Segment" pitchFamily="50" charset="0"/>
              <a:ea typeface="+mn-ea"/>
              <a:cs typeface="+mn-cs"/>
            </a:defRPr>
          </a:lvl1pPr>
          <a:lvl2pPr marL="4572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2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2pPr>
          <a:lvl3pPr marL="9144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0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3pPr>
          <a:lvl4pPr marL="13716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4pPr>
          <a:lvl5pPr marL="18288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5pPr>
          <a:lvl6pPr marL="22860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CH" dirty="0">
              <a:solidFill>
                <a:schemeClr val="accent1"/>
              </a:solidFill>
            </a:rPr>
            <a:t>Andere (5)</a:t>
          </a:r>
        </a:p>
      </cdr:txBody>
    </cdr:sp>
  </cdr:relSizeAnchor>
  <cdr:relSizeAnchor xmlns:cdr="http://schemas.openxmlformats.org/drawingml/2006/chartDrawing">
    <cdr:from>
      <cdr:x>0.09196</cdr:x>
      <cdr:y>0.0652</cdr:y>
    </cdr:from>
    <cdr:to>
      <cdr:x>0.36753</cdr:x>
      <cdr:y>0.19508</cdr:y>
    </cdr:to>
    <cdr:sp macro="" textlink="">
      <cdr:nvSpPr>
        <cdr:cNvPr id="3" name="Text Placeholder 3">
          <a:extLst xmlns:a="http://schemas.openxmlformats.org/drawingml/2006/main">
            <a:ext uri="{FF2B5EF4-FFF2-40B4-BE49-F238E27FC236}">
              <a16:creationId xmlns:a16="http://schemas.microsoft.com/office/drawing/2014/main" id="{127529E9-BE4C-2734-F6CA-DE9C52148709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751992" y="340616"/>
          <a:ext cx="2253449" cy="678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>
          <a:noAutofit/>
        </a:bodyPr>
        <a:lstStyle xmlns:a="http://schemas.openxmlformats.org/drawingml/2006/main">
          <a:defPPr rtl="0">
            <a:defRPr lang="de-de"/>
          </a:defPPr>
          <a:lvl1pPr marL="0" indent="0" algn="l" defTabSz="914400" rtl="0" eaLnBrk="1" latinLnBrk="0" hangingPunct="1">
            <a:lnSpc>
              <a:spcPct val="110000"/>
            </a:lnSpc>
            <a:spcBef>
              <a:spcPts val="1200"/>
            </a:spcBef>
            <a:spcAft>
              <a:spcPts val="200"/>
            </a:spcAft>
            <a:buClr>
              <a:schemeClr val="accent1"/>
            </a:buClr>
            <a:buSzPct val="100000"/>
            <a:buFont typeface="Calibri" panose="020F0502020204030204" pitchFamily="34" charset="0"/>
            <a:buNone/>
            <a:defRPr sz="1800" kern="1200">
              <a:solidFill>
                <a:srgbClr val="FFFFFF"/>
              </a:solidFill>
              <a:latin typeface="Segment" pitchFamily="50" charset="0"/>
              <a:ea typeface="+mn-ea"/>
              <a:cs typeface="+mn-cs"/>
            </a:defRPr>
          </a:lvl1pPr>
          <a:lvl2pPr marL="4572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2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2pPr>
          <a:lvl3pPr marL="9144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0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3pPr>
          <a:lvl4pPr marL="13716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4pPr>
          <a:lvl5pPr marL="18288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5pPr>
          <a:lvl6pPr marL="22860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CH" dirty="0">
              <a:solidFill>
                <a:schemeClr val="accent1"/>
              </a:solidFill>
            </a:rPr>
            <a:t>Schädel-Hirn-Trauma (30)</a:t>
          </a:r>
        </a:p>
      </cdr:txBody>
    </cdr:sp>
  </cdr:relSizeAnchor>
  <cdr:relSizeAnchor xmlns:cdr="http://schemas.openxmlformats.org/drawingml/2006/chartDrawing">
    <cdr:from>
      <cdr:x>0.09084</cdr:x>
      <cdr:y>0.74693</cdr:y>
    </cdr:from>
    <cdr:to>
      <cdr:x>0.31385</cdr:x>
      <cdr:y>0.87764</cdr:y>
    </cdr:to>
    <cdr:sp macro="" textlink="">
      <cdr:nvSpPr>
        <cdr:cNvPr id="4" name="Text Placeholder 3">
          <a:extLst xmlns:a="http://schemas.openxmlformats.org/drawingml/2006/main">
            <a:ext uri="{FF2B5EF4-FFF2-40B4-BE49-F238E27FC236}">
              <a16:creationId xmlns:a16="http://schemas.microsoft.com/office/drawing/2014/main" id="{E0D7C0BD-2332-F3B5-D4AD-A4712E954624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742805" y="3902369"/>
          <a:ext cx="1823735" cy="682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>
          <a:noAutofit/>
        </a:bodyPr>
        <a:lstStyle xmlns:a="http://schemas.openxmlformats.org/drawingml/2006/main">
          <a:defPPr rtl="0">
            <a:defRPr lang="de-de"/>
          </a:defPPr>
          <a:lvl1pPr marL="0" indent="0" algn="l" defTabSz="914400" rtl="0" eaLnBrk="1" latinLnBrk="0" hangingPunct="1">
            <a:lnSpc>
              <a:spcPct val="110000"/>
            </a:lnSpc>
            <a:spcBef>
              <a:spcPts val="1200"/>
            </a:spcBef>
            <a:spcAft>
              <a:spcPts val="200"/>
            </a:spcAft>
            <a:buClr>
              <a:schemeClr val="accent1"/>
            </a:buClr>
            <a:buSzPct val="100000"/>
            <a:buFont typeface="Calibri" panose="020F0502020204030204" pitchFamily="34" charset="0"/>
            <a:buNone/>
            <a:defRPr sz="1800" kern="1200">
              <a:solidFill>
                <a:srgbClr val="FFFFFF"/>
              </a:solidFill>
              <a:latin typeface="Segment" pitchFamily="50" charset="0"/>
              <a:ea typeface="+mn-ea"/>
              <a:cs typeface="+mn-cs"/>
            </a:defRPr>
          </a:lvl1pPr>
          <a:lvl2pPr marL="4572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2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2pPr>
          <a:lvl3pPr marL="9144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10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3pPr>
          <a:lvl4pPr marL="13716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4pPr>
          <a:lvl5pPr marL="1828800" indent="0" algn="l" defTabSz="914400" rtl="0" eaLnBrk="1" latinLnBrk="0" hangingPunct="1">
            <a:lnSpc>
              <a:spcPct val="100000"/>
            </a:lnSpc>
            <a:spcBef>
              <a:spcPts val="200"/>
            </a:spcBef>
            <a:spcAft>
              <a:spcPts val="400"/>
            </a:spcAft>
            <a:buClrTx/>
            <a:buFont typeface="Calibri" pitchFamily="34" charset="0"/>
            <a:buNone/>
            <a:defRPr sz="900" kern="1200">
              <a:solidFill>
                <a:schemeClr val="accent1"/>
              </a:solidFill>
              <a:latin typeface="Segment" pitchFamily="50" charset="0"/>
              <a:ea typeface="+mn-ea"/>
              <a:cs typeface="+mn-cs"/>
            </a:defRPr>
          </a:lvl5pPr>
          <a:lvl6pPr marL="22860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lnSpc>
              <a:spcPct val="90000"/>
            </a:lnSpc>
            <a:spcBef>
              <a:spcPts val="200"/>
            </a:spcBef>
            <a:spcAft>
              <a:spcPts val="400"/>
            </a:spcAft>
            <a:buClr>
              <a:schemeClr val="accent1"/>
            </a:buClr>
            <a:buFont typeface="Calibri" pitchFamily="34" charset="0"/>
            <a:buNone/>
            <a:defRPr sz="90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CH" dirty="0">
              <a:solidFill>
                <a:schemeClr val="accent1"/>
              </a:solidFill>
            </a:rPr>
            <a:t>Hirnblutung/</a:t>
          </a:r>
          <a:br>
            <a:rPr lang="de-CH" dirty="0">
              <a:solidFill>
                <a:schemeClr val="accent1"/>
              </a:solidFill>
            </a:rPr>
          </a:br>
          <a:r>
            <a:rPr lang="de-CH" dirty="0">
              <a:solidFill>
                <a:schemeClr val="accent1"/>
              </a:solidFill>
            </a:rPr>
            <a:t>Hirnschlag (69)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E22D0-69DB-4AD2-BFDB-B6B0697DB30B}" type="datetimeFigureOut">
              <a:rPr lang="de-DE" smtClean="0"/>
              <a:t>12.08.2026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2C47E-A6F7-498A-BC00-873284D75D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6854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0A2B6-884F-47F1-97D4-56FF4241B1BC}" type="datetimeFigureOut">
              <a:rPr lang="de-DE" smtClean="0"/>
              <a:t>12.08.2026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F654A-7554-4E4B-9F02-6F44B6EE53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48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025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D46C2-0A41-8502-7C9B-1EE05B5CC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EC2296-687C-EFEE-2A77-11DE84249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45C4B48-0640-CF5B-6D03-12B317DD2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E2E91D-2C7D-0788-9C9F-017083858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84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988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8097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024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1976-74FA-72CB-B983-159051C43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3E8B97-C348-9D5D-985E-86411B8528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EFECBD-1FBD-3A4F-E927-023233486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6EA307-7AC4-BC73-9965-CA9FA3033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34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7839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5057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1247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7C9F8-15EB-FDD4-CAD9-BDC6373E9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0F2A30-2F42-F738-BC73-7B53EABF8F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82604BA-7672-FE08-ED45-67358FA4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4B4E83-884E-E2F3-8282-B24EB1E665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116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480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838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91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06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923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864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D6BDB-505B-06BE-FB45-39A2B458B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AA4514C-6CEB-1CDE-9C3F-D91B86A59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03E0BF-E6D2-B26E-9A12-859C1E98C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339AC7-61BF-2A4D-DF86-A3AE61352E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385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DBC2D-75D1-6CA4-74F5-4B6FC5BA8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DAA293C-6CDC-5CA2-B3E4-F61AA343F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396BF86-9225-97C4-2DB2-9CE9A7CD9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1C6107-2620-23E5-7001-840F48F04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348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06B88-5848-20AF-805E-F60C5B1D8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429744-6B3B-D242-407C-8B9E01B28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4CCB25-5F02-1DFA-6028-A04D1DFA4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5E5EAC-3D9B-8DA7-FD5D-9A1471765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F654A-7554-4E4B-9F02-6F44B6EE535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80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400" spc="-5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645152"/>
            <a:ext cx="10672738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/>
                </a:solidFill>
                <a:latin typeface="Segment" pitchFamily="50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de-DE" noProof="0"/>
              <a:t>Master-</a:t>
            </a:r>
            <a:r>
              <a:rPr lang="de-DE" noProof="0" err="1"/>
              <a:t>untertitelformat</a:t>
            </a:r>
            <a:r>
              <a:rPr lang="de-DE" noProof="0"/>
              <a:t>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>
            <a:cxnSpLocks/>
          </p:cNvCxnSpPr>
          <p:nvPr/>
        </p:nvCxnSpPr>
        <p:spPr>
          <a:xfrm>
            <a:off x="1207658" y="4474741"/>
            <a:ext cx="1056513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8604F9-D979-49C5-94F3-C1ABC8134517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3917551-1312-68A7-8849-78940F100F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8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9AE504A5-13AF-B49F-33A4-B4711EEA54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4732338" cy="6446521"/>
          </a:xfrm>
        </p:spPr>
        <p:txBody>
          <a:bodyPr/>
          <a:lstStyle/>
          <a:p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8DEBA88-C3A7-0B83-28D0-0A6AA4A74E0C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58983" y="2696463"/>
            <a:ext cx="6313805" cy="2771649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>
                <a:latin typeface="Segment" pitchFamily="50" charset="0"/>
              </a:defRPr>
            </a:lvl1pPr>
          </a:lstStyle>
          <a:p>
            <a:fld id="{920738F9-A4D3-405B-BA97-6DC755DBFABC}" type="datetime1">
              <a:rPr lang="de-DE" smtClean="0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de-DE" smtClean="0"/>
              <a:pPr/>
              <a:t>‹Nr.›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00B25AA-3FA7-933E-EDC8-3EE103E1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8982" y="342900"/>
            <a:ext cx="6313805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4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4EB5776-CA49-F033-F125-92975D4463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2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1D6D3053-D92C-402B-A3D3-5B578973B04E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AACFA64-4A7B-89C3-CDF2-EC48208325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7542FBBF-2012-4A42-D03C-982318F4DD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446838"/>
          </a:xfrm>
        </p:spPr>
        <p:txBody>
          <a:bodyPr/>
          <a:lstStyle/>
          <a:p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5726601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50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645152"/>
            <a:ext cx="10672738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0" cap="none" spc="0" baseline="0">
                <a:solidFill>
                  <a:schemeClr val="bg1"/>
                </a:solidFill>
                <a:latin typeface="Segment" pitchFamily="50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de-DE" noProof="0"/>
              <a:t>Master-</a:t>
            </a:r>
            <a:r>
              <a:rPr lang="de-DE" noProof="0" err="1"/>
              <a:t>untertitelformat</a:t>
            </a:r>
            <a:r>
              <a:rPr lang="de-DE" noProof="0"/>
              <a:t>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>
            <a:cxnSpLocks/>
          </p:cNvCxnSpPr>
          <p:nvPr/>
        </p:nvCxnSpPr>
        <p:spPr>
          <a:xfrm>
            <a:off x="1097279" y="4474741"/>
            <a:ext cx="1067551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39A1CDA-8B38-A434-591C-02331C043D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46981" y="286604"/>
            <a:ext cx="7342182" cy="999272"/>
          </a:xfrm>
        </p:spPr>
        <p:txBody>
          <a:bodyPr rtlCol="0"/>
          <a:lstStyle>
            <a:lvl1pPr>
              <a:defRPr/>
            </a:lvl1pPr>
          </a:lstStyle>
          <a:p>
            <a:pPr rtl="0"/>
            <a:br>
              <a:rPr lang="de-DE" noProof="0"/>
            </a:br>
            <a:br>
              <a:rPr lang="de-DE" noProof="0"/>
            </a:br>
            <a:br>
              <a:rPr lang="de-DE" noProof="0"/>
            </a:br>
            <a:r>
              <a:rPr lang="de-DE" noProof="0"/>
              <a:t>Mastertitelformat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6981" y="1838401"/>
            <a:ext cx="11125807" cy="4030692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3A8AA-FE95-4249-983F-1F7A247F07A5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>
            <a:cxnSpLocks/>
          </p:cNvCxnSpPr>
          <p:nvPr userDrawn="1"/>
        </p:nvCxnSpPr>
        <p:spPr>
          <a:xfrm>
            <a:off x="646981" y="1516380"/>
            <a:ext cx="1112580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5B0E352B-889D-F6CF-A152-69768FCB0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4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97279" y="4663440"/>
            <a:ext cx="10675509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lang="de-DE" sz="2400" kern="1200" cap="none" spc="0" baseline="0" noProof="0" dirty="0" smtClean="0">
                <a:solidFill>
                  <a:schemeClr val="tx1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DD4E27-5C30-4F61-BE73-755418C4FA89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FD3C58-9908-9537-A852-3EB1816818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15943" y="2120900"/>
            <a:ext cx="5256845" cy="3748194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29A30F-C568-43D3-9709-2A8DBCCB276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6CFFEFD-3B11-01D5-DC68-318E2620E9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lang="de-DE" sz="2400" kern="1200" cap="none" spc="0" baseline="0" noProof="0" dirty="0" smtClean="0">
                <a:solidFill>
                  <a:schemeClr val="tx1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</a:pPr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15943" y="2057400"/>
            <a:ext cx="5256845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lang="de-DE" sz="2400" kern="1200" cap="none" spc="0" baseline="0" noProof="0" dirty="0" smtClean="0">
                <a:solidFill>
                  <a:schemeClr val="tx1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</a:pPr>
            <a:r>
              <a:rPr lang="de-DE" noProof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15943" y="2958273"/>
            <a:ext cx="5256845" cy="2910821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DFBCB2-9203-4B3A-B23E-4B0FA77847A9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4E77EC9-7D1E-B27A-A61F-7EDEF73FB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21D2AD-C835-4218-B0FE-51A9C7C46DE4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3077773-4488-4559-3326-7BB4749F97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77BE33-D9A2-4471-ADE5-E94E6B1837A2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71830B8-F37E-13E4-765A-13CBF16078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327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16200000">
            <a:off x="-1277089" y="2698620"/>
            <a:ext cx="5278687" cy="1437579"/>
          </a:xfrm>
        </p:spPr>
        <p:txBody>
          <a:bodyPr rtlCol="0" anchor="t">
            <a:normAutofit/>
          </a:bodyPr>
          <a:lstStyle>
            <a:lvl1pPr>
              <a:lnSpc>
                <a:spcPct val="90000"/>
              </a:lnSpc>
              <a:defRPr sz="4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58983" y="812799"/>
            <a:ext cx="6313805" cy="5294757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 rot="16200000">
            <a:off x="264796" y="2986678"/>
            <a:ext cx="4886322" cy="1253828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230036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de-DE" smtClean="0"/>
              <a:pPr/>
              <a:t>‹Nr.›</a:t>
            </a:fld>
            <a:endParaRPr lang="de-DE">
              <a:solidFill>
                <a:schemeClr val="accent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E4626D-9D59-29C5-A061-7EFCCE56A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7342182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97279" y="2108201"/>
            <a:ext cx="10675509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9AF56D29-4A75-4F9C-8270-2DFF8AEA86B5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algn="r"/>
            <a:fld id="{3A98EE3D-8CD1-4C3F-BD1C-C98C9596463C}" type="slidenum">
              <a:rPr lang="de-DE" smtClean="0"/>
              <a:pPr algn="r"/>
              <a:t>‹Nr.›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0D43B26-16DC-9DAE-DB57-D43212CF96B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  <p:sldLayoutId id="214748366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accent1"/>
          </a:solidFill>
          <a:latin typeface="Segment ExtBd" pitchFamily="50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accent1"/>
          </a:solidFill>
          <a:latin typeface="Segment" pitchFamily="50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accent1"/>
          </a:solidFill>
          <a:latin typeface="Segment" pitchFamily="50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accent1"/>
          </a:solidFill>
          <a:latin typeface="Segment" pitchFamily="50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accent1"/>
          </a:solidFill>
          <a:latin typeface="Segment" pitchFamily="50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accent1"/>
          </a:solidFill>
          <a:latin typeface="Segment" pitchFamily="50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svg"/><Relationship Id="rId4" Type="http://schemas.openxmlformats.org/officeDocument/2006/relationships/image" Target="../media/image5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3ebzq1NtXM&amp;list=PLnGYCNytbFqmNbGNqLWxo_NtI5-VEbHFN&amp;index=5" TargetMode="External"/><Relationship Id="rId7" Type="http://schemas.openxmlformats.org/officeDocument/2006/relationships/hyperlink" Target="https://www.youtube.com/watch?v=SYK4Pd2NEjE&amp;t=1s" TargetMode="External"/><Relationship Id="rId2" Type="http://schemas.openxmlformats.org/officeDocument/2006/relationships/hyperlink" Target="https://www.youtube.com/watch?v=dvgvZQu9Zik&amp;list=PLnGYCNytbFqmjylEot5IO95FbD20G3Ig0&amp;index=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0-ae2ax_K0s" TargetMode="External"/><Relationship Id="rId5" Type="http://schemas.openxmlformats.org/officeDocument/2006/relationships/hyperlink" Target="https://www.youtube.com/watch?v=H_gJJxOf6tA" TargetMode="External"/><Relationship Id="rId4" Type="http://schemas.openxmlformats.org/officeDocument/2006/relationships/hyperlink" Target="https://www.youtube.com/watch?v=h3r7iW5_sNY&amp;list=PLnGYCNytbFqmNbGNqLWxo_NtI5-VEbHFN&amp;index=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svg"/><Relationship Id="rId1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77" b="2677"/>
          <a:stretch/>
        </p:blipFill>
        <p:spPr>
          <a:xfrm>
            <a:off x="-551" y="-1"/>
            <a:ext cx="12192552" cy="644683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606552"/>
            <a:ext cx="10058400" cy="3566160"/>
          </a:xfrm>
        </p:spPr>
        <p:txBody>
          <a:bodyPr rtlCol="0" anchor="b">
            <a:normAutofit/>
          </a:bodyPr>
          <a:lstStyle/>
          <a:p>
            <a:r>
              <a:rPr lang="de-DE" sz="4400" dirty="0">
                <a:solidFill>
                  <a:schemeClr val="tx1"/>
                </a:solidFill>
              </a:rPr>
              <a:t>Organspende und</a:t>
            </a:r>
            <a:br>
              <a:rPr lang="de-DE" sz="4400" dirty="0">
                <a:solidFill>
                  <a:schemeClr val="tx1"/>
                </a:solidFill>
              </a:rPr>
            </a:br>
            <a:r>
              <a:rPr lang="de-DE" sz="4400" dirty="0">
                <a:solidFill>
                  <a:schemeClr val="tx1"/>
                </a:solidFill>
              </a:rPr>
              <a:t>Transplantation</a:t>
            </a:r>
            <a:br>
              <a:rPr lang="de-DE" sz="4400" dirty="0">
                <a:solidFill>
                  <a:schemeClr val="tx1"/>
                </a:solidFill>
              </a:rPr>
            </a:br>
            <a:endParaRPr lang="de-DE" sz="4400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689199"/>
            <a:ext cx="10058400" cy="1143000"/>
          </a:xfrm>
        </p:spPr>
        <p:txBody>
          <a:bodyPr rtlCol="0" anchor="t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Swisstransplant – Schweizerische Nationale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Stiftung für Organspende und Transplantation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389C0DE1-8A26-524B-CC6C-6F6989AD3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ECEBE7-4994-4DD3-8BB0-35F54AB0A1BD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EE04C29-E3F4-2DB9-7D5D-4D19E30A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1</a:t>
            </a:fld>
            <a:endParaRPr lang="de-DE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19ED5B7-3C68-C85C-747F-2778556C29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48400" y="432000"/>
            <a:ext cx="1621057" cy="5292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C2EEBFF-8075-82FA-896B-EA16B8838143}"/>
              </a:ext>
            </a:extLst>
          </p:cNvPr>
          <p:cNvSpPr txBox="1"/>
          <p:nvPr/>
        </p:nvSpPr>
        <p:spPr>
          <a:xfrm>
            <a:off x="9054542" y="1979798"/>
            <a:ext cx="2619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latin typeface="Segment "/>
              </a:rPr>
              <a:t>Laura, lungentransplantiert</a:t>
            </a:r>
            <a:endParaRPr lang="de-CH" sz="1400">
              <a:latin typeface="Segment 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7FE0058-5054-F511-4B80-B05FBFB45A8F}"/>
              </a:ext>
            </a:extLst>
          </p:cNvPr>
          <p:cNvSpPr txBox="1"/>
          <p:nvPr/>
        </p:nvSpPr>
        <p:spPr>
          <a:xfrm>
            <a:off x="1097280" y="4803406"/>
            <a:ext cx="616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Segment" pitchFamily="50" charset="0"/>
              </a:rPr>
              <a:t>Bern | 2026</a:t>
            </a:r>
            <a:br>
              <a:rPr lang="de-DE" dirty="0">
                <a:latin typeface="Segment" pitchFamily="50" charset="0"/>
              </a:rPr>
            </a:br>
            <a:r>
              <a:rPr lang="de-DE" dirty="0">
                <a:latin typeface="Segment" pitchFamily="50" charset="0"/>
              </a:rPr>
              <a:t>info@swisstransplant.org | www.swisstransplant.org</a:t>
            </a:r>
          </a:p>
        </p:txBody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9AE85-6FF2-01C7-1932-B50DA9F1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lipse 13">
            <a:extLst>
              <a:ext uri="{FF2B5EF4-FFF2-40B4-BE49-F238E27FC236}">
                <a16:creationId xmlns:a16="http://schemas.microsoft.com/office/drawing/2014/main" id="{623C8BB3-44FD-0B59-4042-9CA5E6D719E0}"/>
              </a:ext>
            </a:extLst>
          </p:cNvPr>
          <p:cNvSpPr/>
          <p:nvPr/>
        </p:nvSpPr>
        <p:spPr>
          <a:xfrm>
            <a:off x="-326859" y="-335718"/>
            <a:ext cx="6429375" cy="60888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8AFFE47B-FF63-7B48-1A00-79DD48DE0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698" t="2821" r="38152" b="2161"/>
          <a:stretch>
            <a:fillRect/>
          </a:stretch>
        </p:blipFill>
        <p:spPr>
          <a:xfrm flipH="1">
            <a:off x="0" y="-1"/>
            <a:ext cx="4364736" cy="640080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0F4E1E-2C4F-75AF-55DF-7EE61DBD1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630" y="1663431"/>
            <a:ext cx="6570962" cy="1765569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en-US" sz="2200">
              <a:latin typeface="Segment Black" pitchFamily="50" charset="0"/>
            </a:endParaRPr>
          </a:p>
          <a:p>
            <a:pPr marL="268288" indent="-268288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/>
              <a:t>Ersetzt ab 2007 kantonale Gesetzgebung, </a:t>
            </a:r>
            <a:br>
              <a:rPr lang="de-CH" sz="2000"/>
            </a:br>
            <a:r>
              <a:rPr lang="de-CH" sz="2000"/>
              <a:t>regelt Aspekte der Spendenden und Empfangenden​</a:t>
            </a:r>
          </a:p>
          <a:p>
            <a:pPr marL="268288" indent="-268288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/>
              <a:t>Schaffung einer «Nationalen Zuteilungsstelle»</a:t>
            </a:r>
            <a:endParaRPr lang="de-CH" sz="1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E7ADF5-352D-F6B4-AE42-DD2A22997A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06323C-A631-E43F-9FB0-0D1F2F63A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10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C4AFC4A-F200-4373-27F9-EBD8B0D4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237" y="910952"/>
            <a:ext cx="6429375" cy="1224643"/>
          </a:xfrm>
        </p:spPr>
        <p:txBody>
          <a:bodyPr>
            <a:noAutofit/>
          </a:bodyPr>
          <a:lstStyle/>
          <a:p>
            <a:r>
              <a:rPr lang="de-CH" b="1"/>
              <a:t>Nationales</a:t>
            </a:r>
            <a:br>
              <a:rPr lang="de-CH" sz="4400" b="1">
                <a:latin typeface="Segment Black" pitchFamily="50" charset="0"/>
              </a:rPr>
            </a:br>
            <a:r>
              <a:rPr lang="de-CH" b="1"/>
              <a:t>Transplantationsgesetz</a:t>
            </a:r>
            <a:r>
              <a:rPr lang="de-CH" sz="4200" b="1">
                <a:latin typeface="Segment Black" pitchFamily="50" charset="0"/>
              </a:rPr>
              <a:t> </a:t>
            </a:r>
          </a:p>
        </p:txBody>
      </p:sp>
      <p:sp>
        <p:nvSpPr>
          <p:cNvPr id="5" name="Untertitel 3">
            <a:extLst>
              <a:ext uri="{FF2B5EF4-FFF2-40B4-BE49-F238E27FC236}">
                <a16:creationId xmlns:a16="http://schemas.microsoft.com/office/drawing/2014/main" id="{A2845D89-C81E-42D6-26F0-53ED2A737FD1}"/>
              </a:ext>
            </a:extLst>
          </p:cNvPr>
          <p:cNvSpPr txBox="1">
            <a:spLocks/>
          </p:cNvSpPr>
          <p:nvPr/>
        </p:nvSpPr>
        <p:spPr>
          <a:xfrm>
            <a:off x="0" y="6057899"/>
            <a:ext cx="2401824" cy="8001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200">
                <a:solidFill>
                  <a:schemeClr val="bg1"/>
                </a:solidFill>
              </a:rPr>
              <a:t>Foto: Keystone, Gaëtan Bally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9E9F491-A2C5-F897-1FF7-BD26AF7629FF}"/>
              </a:ext>
            </a:extLst>
          </p:cNvPr>
          <p:cNvSpPr txBox="1"/>
          <p:nvPr/>
        </p:nvSpPr>
        <p:spPr>
          <a:xfrm>
            <a:off x="5065237" y="3544376"/>
            <a:ext cx="6778420" cy="272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2A548A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 Black" pitchFamily="50" charset="0"/>
                <a:ea typeface="+mn-ea"/>
                <a:cs typeface="+mn-cs"/>
              </a:rPr>
              <a:t>Eckpunkte im aktuellen Gesetz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 Black" pitchFamily="50" charset="0"/>
                <a:ea typeface="+mn-ea"/>
                <a:cs typeface="+mn-cs"/>
              </a:rPr>
              <a:t>​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Erweiterte Zustimmungslösung 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Unentgeltlichkeit und Handelsverbot​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Gesetzeskonforme Zuteilung der Organe</a:t>
            </a:r>
          </a:p>
          <a:p>
            <a:pPr marL="268288" marR="0" lvl="0" indent="-2682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2022 nahmen die Schweizer Stimmberechtigen</a:t>
            </a:r>
            <a:b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die erweiterte Widerspruchsregelung an (60.2 % Ja)</a:t>
            </a:r>
          </a:p>
        </p:txBody>
      </p:sp>
    </p:spTree>
    <p:extLst>
      <p:ext uri="{BB962C8B-B14F-4D97-AF65-F5344CB8AC3E}">
        <p14:creationId xmlns:p14="http://schemas.microsoft.com/office/powerpoint/2010/main" val="3017080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2FF46-0DFA-FFA7-E29D-B6461A023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>
            <a:extLst>
              <a:ext uri="{FF2B5EF4-FFF2-40B4-BE49-F238E27FC236}">
                <a16:creationId xmlns:a16="http://schemas.microsoft.com/office/drawing/2014/main" id="{F92C98C8-E0AC-A100-4D91-9FA87B365A6E}"/>
              </a:ext>
            </a:extLst>
          </p:cNvPr>
          <p:cNvSpPr/>
          <p:nvPr/>
        </p:nvSpPr>
        <p:spPr>
          <a:xfrm>
            <a:off x="-326859" y="-335718"/>
            <a:ext cx="6429375" cy="60888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990E7402-1D95-EC43-1CA4-9B77584A0A3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922" r="34618"/>
          <a:stretch>
            <a:fillRect/>
          </a:stretch>
        </p:blipFill>
        <p:spPr>
          <a:xfrm>
            <a:off x="0" y="-1"/>
            <a:ext cx="4364736" cy="6400801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B42DF4-A8E6-E592-6F4A-0013E3F0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63C56B-0002-006E-9143-01BA8EE67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11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78480C9-93D5-9CF8-8B1A-86F74E2D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238" y="325736"/>
            <a:ext cx="5928344" cy="1224643"/>
          </a:xfrm>
        </p:spPr>
        <p:txBody>
          <a:bodyPr>
            <a:noAutofit/>
          </a:bodyPr>
          <a:lstStyle/>
          <a:p>
            <a:r>
              <a:rPr lang="de-CH" b="1" dirty="0"/>
              <a:t>Systemwechsel</a:t>
            </a:r>
            <a:r>
              <a:rPr lang="de-CH" sz="4200" b="1" dirty="0"/>
              <a:t> 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E627A7D-F465-0D90-AFEF-BB80C92E9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630" y="1749873"/>
            <a:ext cx="6314609" cy="4332410"/>
          </a:xfrm>
        </p:spPr>
        <p:txBody>
          <a:bodyPr>
            <a:noAutofit/>
          </a:bodyPr>
          <a:lstStyle/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200" dirty="0">
                <a:latin typeface="Segment Black" pitchFamily="50" charset="0"/>
              </a:rPr>
              <a:t>Register (ab 1. Quartal 2027)</a:t>
            </a:r>
          </a:p>
          <a:p>
            <a:pPr marL="268288" marR="0" lvl="0" indent="-268288" algn="l" defTabSz="9144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Jede Person kann sich für oder gegen eine Organspende entscheiden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/>
              <a:t>Register schafft Klarheit und Sicherheit</a:t>
            </a:r>
            <a:br>
              <a:rPr lang="de-CH" sz="1800" dirty="0"/>
            </a:br>
            <a:endParaRPr lang="de-CH" sz="1800" dirty="0"/>
          </a:p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None/>
              <a:defRPr/>
            </a:pPr>
            <a:r>
              <a:rPr lang="de-DE" sz="2200" dirty="0">
                <a:latin typeface="Segment Black" pitchFamily="50" charset="0"/>
              </a:rPr>
              <a:t>Erweiterte Widerspruchsregelung</a:t>
            </a:r>
            <a:br>
              <a:rPr lang="de-DE" sz="2200" dirty="0">
                <a:latin typeface="Segment Black" pitchFamily="50" charset="0"/>
              </a:rPr>
            </a:br>
            <a:r>
              <a:rPr lang="de-DE" sz="2200" dirty="0">
                <a:latin typeface="Segment Black" pitchFamily="50" charset="0"/>
              </a:rPr>
              <a:t>(ab 3. Quartal 2027)</a:t>
            </a:r>
          </a:p>
          <a:p>
            <a:pPr marL="268288" marR="0" lvl="0" indent="-268288" algn="l" defTabSz="9144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548A"/>
                </a:solidFill>
                <a:effectLst/>
                <a:uLnTx/>
                <a:uFillTx/>
                <a:latin typeface="Segment" pitchFamily="50" charset="0"/>
                <a:ea typeface="+mn-ea"/>
                <a:cs typeface="+mn-cs"/>
              </a:rPr>
              <a:t>Die Organspende bleibt freiwillig</a:t>
            </a:r>
          </a:p>
          <a:p>
            <a:pPr marL="268288" lvl="0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/>
              <a:t>Entlastung der Angehörigen in einem</a:t>
            </a:r>
            <a:br>
              <a:rPr lang="de-CH" sz="2000" dirty="0"/>
            </a:br>
            <a:r>
              <a:rPr lang="de-CH" sz="2000" dirty="0"/>
              <a:t>schwierigen Moment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2A548A"/>
              </a:solidFill>
              <a:effectLst/>
              <a:uLnTx/>
              <a:uFillTx/>
              <a:latin typeface="Segment" pitchFamily="50" charset="0"/>
              <a:ea typeface="+mn-ea"/>
              <a:cs typeface="+mn-cs"/>
            </a:endParaRPr>
          </a:p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None/>
              <a:defRPr/>
            </a:pPr>
            <a:endParaRPr lang="de-CH" sz="1800" dirty="0"/>
          </a:p>
          <a:p>
            <a:pPr marL="268288" marR="0" lvl="0" indent="-268288" algn="l" defTabSz="9144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de-DE" sz="2200" dirty="0"/>
          </a:p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de-DE" sz="2200" dirty="0"/>
          </a:p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de-CH" sz="2200" dirty="0"/>
          </a:p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de-DE" sz="1800" dirty="0"/>
          </a:p>
        </p:txBody>
      </p:sp>
      <p:sp>
        <p:nvSpPr>
          <p:cNvPr id="2" name="Untertitel 3">
            <a:extLst>
              <a:ext uri="{FF2B5EF4-FFF2-40B4-BE49-F238E27FC236}">
                <a16:creationId xmlns:a16="http://schemas.microsoft.com/office/drawing/2014/main" id="{77366DBF-D0E6-F0FD-723B-4A96ADAC1259}"/>
              </a:ext>
            </a:extLst>
          </p:cNvPr>
          <p:cNvSpPr txBox="1">
            <a:spLocks/>
          </p:cNvSpPr>
          <p:nvPr/>
        </p:nvSpPr>
        <p:spPr>
          <a:xfrm>
            <a:off x="0" y="6057899"/>
            <a:ext cx="2304288" cy="8001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200">
                <a:solidFill>
                  <a:schemeClr val="bg1"/>
                </a:solidFill>
              </a:rPr>
              <a:t>Foto: Keystone, Gaëtan Bally</a:t>
            </a:r>
          </a:p>
        </p:txBody>
      </p:sp>
    </p:spTree>
    <p:extLst>
      <p:ext uri="{BB962C8B-B14F-4D97-AF65-F5344CB8AC3E}">
        <p14:creationId xmlns:p14="http://schemas.microsoft.com/office/powerpoint/2010/main" val="4084063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81D7-08AB-3DB1-8C2C-9C5253C7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A5A73FAA-96F5-CAE0-37EA-9CCA8E45FED2}"/>
              </a:ext>
            </a:extLst>
          </p:cNvPr>
          <p:cNvSpPr/>
          <p:nvPr/>
        </p:nvSpPr>
        <p:spPr>
          <a:xfrm>
            <a:off x="-326859" y="-335718"/>
            <a:ext cx="6429375" cy="60888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733E812C-59E0-1512-1C5F-3EC8366562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214" r="32372"/>
          <a:stretch>
            <a:fillRect/>
          </a:stretch>
        </p:blipFill>
        <p:spPr>
          <a:xfrm>
            <a:off x="0" y="-1"/>
            <a:ext cx="4364736" cy="640080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5BAED-33B0-B90A-9964-EF85BE187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631" y="2371665"/>
            <a:ext cx="5937084" cy="3898505"/>
          </a:xfrm>
        </p:spPr>
        <p:txBody>
          <a:bodyPr>
            <a:noAutofit/>
          </a:bodyPr>
          <a:lstStyle/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Wer keine Organe spenden möchte,  soll dies zu Lebzeiten festhalten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Liegt kein dokumentierter Entscheid vor,  wird</a:t>
            </a:r>
            <a:br>
              <a:rPr lang="de-DE" sz="2000" dirty="0"/>
            </a:br>
            <a:r>
              <a:rPr lang="de-DE" sz="2000" dirty="0"/>
              <a:t>von einer Zustimmung ausgegangen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Angehörige können einer Organentnahme widersprechen wenn sie wissen oder vermuten,</a:t>
            </a:r>
            <a:br>
              <a:rPr lang="de-DE" sz="2000" dirty="0"/>
            </a:br>
            <a:r>
              <a:rPr lang="de-DE" sz="2000" dirty="0"/>
              <a:t>dass dies nicht dem Willen der verstorbenen</a:t>
            </a:r>
            <a:br>
              <a:rPr lang="de-DE" sz="2000" dirty="0"/>
            </a:br>
            <a:r>
              <a:rPr lang="de-DE" sz="2000" dirty="0"/>
              <a:t>Person entspricht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663A6-6DFA-2163-6807-61EEBC6146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CEB712-1C50-6BB7-E6B9-E20D216C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12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375EBFA-A729-8C47-7903-D33E7979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238" y="910952"/>
            <a:ext cx="6602506" cy="1224643"/>
          </a:xfrm>
        </p:spPr>
        <p:txBody>
          <a:bodyPr>
            <a:noAutofit/>
          </a:bodyPr>
          <a:lstStyle/>
          <a:p>
            <a:r>
              <a:rPr lang="de-DE" sz="4400" b="1">
                <a:latin typeface="Segment Black" pitchFamily="50" charset="0"/>
              </a:rPr>
              <a:t>Die </a:t>
            </a:r>
            <a:r>
              <a:rPr lang="de-DE" b="1"/>
              <a:t>erweiterte</a:t>
            </a:r>
            <a:r>
              <a:rPr lang="de-DE" sz="4400" b="1">
                <a:latin typeface="Segment Black" pitchFamily="50" charset="0"/>
              </a:rPr>
              <a:t> </a:t>
            </a:r>
            <a:br>
              <a:rPr lang="de-DE" sz="4400" b="1">
                <a:latin typeface="Segment Black" pitchFamily="50" charset="0"/>
              </a:rPr>
            </a:br>
            <a:r>
              <a:rPr lang="de-DE" b="1"/>
              <a:t>Widerspruchsregelung</a:t>
            </a:r>
            <a:endParaRPr lang="de-CH" b="1"/>
          </a:p>
        </p:txBody>
      </p:sp>
      <p:sp>
        <p:nvSpPr>
          <p:cNvPr id="5" name="Untertitel 3">
            <a:extLst>
              <a:ext uri="{FF2B5EF4-FFF2-40B4-BE49-F238E27FC236}">
                <a16:creationId xmlns:a16="http://schemas.microsoft.com/office/drawing/2014/main" id="{E0D53D55-497A-9712-D254-5BA6332E8C3F}"/>
              </a:ext>
            </a:extLst>
          </p:cNvPr>
          <p:cNvSpPr txBox="1">
            <a:spLocks/>
          </p:cNvSpPr>
          <p:nvPr/>
        </p:nvSpPr>
        <p:spPr>
          <a:xfrm>
            <a:off x="0" y="6057899"/>
            <a:ext cx="2401824" cy="8001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200">
                <a:solidFill>
                  <a:schemeClr val="bg1"/>
                </a:solidFill>
              </a:rPr>
              <a:t>Foto: Keystone, Gaëtan Bally</a:t>
            </a:r>
          </a:p>
        </p:txBody>
      </p:sp>
    </p:spTree>
    <p:extLst>
      <p:ext uri="{BB962C8B-B14F-4D97-AF65-F5344CB8AC3E}">
        <p14:creationId xmlns:p14="http://schemas.microsoft.com/office/powerpoint/2010/main" val="3504733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The image is a map of Europe with various countries highlighted, each associated with different numbers and terms, likely indicating data points or statistics.&#10;&#10;KI-generierte Inhalte können fehlerhaft sein.">
            <a:extLst>
              <a:ext uri="{FF2B5EF4-FFF2-40B4-BE49-F238E27FC236}">
                <a16:creationId xmlns:a16="http://schemas.microsoft.com/office/drawing/2014/main" id="{2DF4BBCE-CF7C-3A3A-9DFB-AED44050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10964" r="7808" b="5469"/>
          <a:stretch>
            <a:fillRect/>
          </a:stretch>
        </p:blipFill>
        <p:spPr>
          <a:xfrm>
            <a:off x="2298700" y="-2"/>
            <a:ext cx="9893300" cy="6372351"/>
          </a:xfrm>
          <a:prstGeom prst="rect">
            <a:avLst/>
          </a:prstGeom>
          <a:noFill/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D8FE3120-F6D8-A8D7-677E-1CCCAC392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09" y="-53238"/>
            <a:ext cx="10058400" cy="173612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CH" dirty="0"/>
              <a:t>Ländervergleich:</a:t>
            </a:r>
            <a:br>
              <a:rPr lang="de-CH" sz="4400" b="0" dirty="0"/>
            </a:br>
            <a:r>
              <a:rPr lang="de-CH" sz="2200" b="0" dirty="0" err="1">
                <a:latin typeface="Segment" pitchFamily="50" charset="0"/>
              </a:rPr>
              <a:t>Spenderate</a:t>
            </a:r>
            <a:r>
              <a:rPr lang="de-CH" sz="2200" b="0" dirty="0">
                <a:latin typeface="Segment" pitchFamily="50" charset="0"/>
              </a:rPr>
              <a:t> pro Million Einwohnende​ (</a:t>
            </a:r>
            <a:r>
              <a:rPr lang="de-CH" sz="2200" b="0" dirty="0" err="1">
                <a:latin typeface="Segment" pitchFamily="50" charset="0"/>
              </a:rPr>
              <a:t>pmp</a:t>
            </a:r>
            <a:r>
              <a:rPr lang="de-CH" sz="2200" b="0" dirty="0">
                <a:latin typeface="Segment" pitchFamily="50" charset="0"/>
              </a:rPr>
              <a:t>)</a:t>
            </a:r>
            <a:endParaRPr lang="en-US" sz="2200" b="0" dirty="0">
              <a:latin typeface="Segment" pitchFamily="50" charset="0"/>
            </a:endParaRPr>
          </a:p>
        </p:txBody>
      </p: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05C9CAB5-0513-53D3-F557-8034EE722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095" y="4947506"/>
            <a:ext cx="4119880" cy="393700"/>
          </a:xfrm>
        </p:spPr>
        <p:txBody>
          <a:bodyPr anchor="ctr">
            <a:noAutofit/>
          </a:bodyPr>
          <a:lstStyle/>
          <a:p>
            <a:pPr marL="266700" indent="-2667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Zustimmungslösung</a:t>
            </a:r>
            <a:endParaRPr lang="en-US" sz="20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500CA0-1DA3-AB80-ABDD-7C23D2C9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D429A30F-C568-43D3-9709-2A8DBCCB2761}" type="datetime1">
              <a:rPr lang="de-DE" noProof="0" smtClean="0"/>
              <a:pPr rtl="0">
                <a:spcAft>
                  <a:spcPts val="600"/>
                </a:spcAft>
              </a:pPr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C14477-BF99-FCA3-2DCA-41ACDF1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de-DE" noProof="0" smtClean="0"/>
              <a:pPr rtl="0">
                <a:spcAft>
                  <a:spcPts val="600"/>
                </a:spcAft>
              </a:pPr>
              <a:t>13</a:t>
            </a:fld>
            <a:endParaRPr lang="de-DE" noProof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DC01056-7FCF-D81D-B237-F1B1ED968DD1}"/>
              </a:ext>
            </a:extLst>
          </p:cNvPr>
          <p:cNvSpPr/>
          <p:nvPr/>
        </p:nvSpPr>
        <p:spPr>
          <a:xfrm>
            <a:off x="2550886" y="-2"/>
            <a:ext cx="2151380" cy="477563"/>
          </a:xfrm>
          <a:prstGeom prst="rect">
            <a:avLst/>
          </a:prstGeom>
          <a:solidFill>
            <a:srgbClr val="EC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50C25B6-52EC-EECF-F7E0-907903600B6C}"/>
              </a:ext>
            </a:extLst>
          </p:cNvPr>
          <p:cNvGrpSpPr/>
          <p:nvPr/>
        </p:nvGrpSpPr>
        <p:grpSpPr>
          <a:xfrm>
            <a:off x="581517" y="5355511"/>
            <a:ext cx="4121458" cy="393700"/>
            <a:chOff x="581517" y="5397018"/>
            <a:chExt cx="4121458" cy="393700"/>
          </a:xfrm>
        </p:grpSpPr>
        <p:sp>
          <p:nvSpPr>
            <p:cNvPr id="11" name="Content Placeholder 3">
              <a:extLst>
                <a:ext uri="{FF2B5EF4-FFF2-40B4-BE49-F238E27FC236}">
                  <a16:creationId xmlns:a16="http://schemas.microsoft.com/office/drawing/2014/main" id="{D23AFDCD-A84B-9350-1972-49C6551227A2}"/>
                </a:ext>
              </a:extLst>
            </p:cNvPr>
            <p:cNvSpPr txBox="1">
              <a:spLocks/>
            </p:cNvSpPr>
            <p:nvPr/>
          </p:nvSpPr>
          <p:spPr>
            <a:xfrm>
              <a:off x="583095" y="5397018"/>
              <a:ext cx="4119880" cy="393700"/>
            </a:xfrm>
            <a:prstGeom prst="rect">
              <a:avLst/>
            </a:prstGeom>
          </p:spPr>
          <p:txBody>
            <a:bodyPr vert="horz" lIns="0" tIns="45720" rIns="0" bIns="45720" rtlCol="0" anchor="ctr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700" indent="-266700">
                <a:buClr>
                  <a:srgbClr val="F3B35A"/>
                </a:buClr>
                <a:buFont typeface="Arial" panose="020B0604020202020204" pitchFamily="34" charset="0"/>
                <a:buChar char="•"/>
              </a:pPr>
              <a:r>
                <a:rPr lang="en-US" sz="2000" dirty="0" err="1"/>
                <a:t>Mischlösung</a:t>
              </a:r>
              <a:endParaRPr lang="en-US" sz="2000" dirty="0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FBC6A448-A3D4-43D1-F1DB-5E7877C525C5}"/>
                </a:ext>
              </a:extLst>
            </p:cNvPr>
            <p:cNvSpPr/>
            <p:nvPr/>
          </p:nvSpPr>
          <p:spPr>
            <a:xfrm>
              <a:off x="581517" y="5525288"/>
              <a:ext cx="137160" cy="137160"/>
            </a:xfrm>
            <a:prstGeom prst="rect">
              <a:avLst/>
            </a:prstGeom>
            <a:solidFill>
              <a:srgbClr val="F3B35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BF850A14-2DAB-2F54-DC6C-2BA7C8AE7455}"/>
              </a:ext>
            </a:extLst>
          </p:cNvPr>
          <p:cNvSpPr/>
          <p:nvPr/>
        </p:nvSpPr>
        <p:spPr>
          <a:xfrm>
            <a:off x="581517" y="5075776"/>
            <a:ext cx="137160" cy="1371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3ABF03E-C82B-01F1-C855-F08A80EE427A}"/>
              </a:ext>
            </a:extLst>
          </p:cNvPr>
          <p:cNvGrpSpPr/>
          <p:nvPr/>
        </p:nvGrpSpPr>
        <p:grpSpPr>
          <a:xfrm>
            <a:off x="581517" y="5763516"/>
            <a:ext cx="4121458" cy="393700"/>
            <a:chOff x="581517" y="5712717"/>
            <a:chExt cx="4121458" cy="393700"/>
          </a:xfrm>
        </p:grpSpPr>
        <p:sp>
          <p:nvSpPr>
            <p:cNvPr id="12" name="Content Placeholder 3">
              <a:extLst>
                <a:ext uri="{FF2B5EF4-FFF2-40B4-BE49-F238E27FC236}">
                  <a16:creationId xmlns:a16="http://schemas.microsoft.com/office/drawing/2014/main" id="{4F4369F9-F015-3648-C09B-2323DB76615B}"/>
                </a:ext>
              </a:extLst>
            </p:cNvPr>
            <p:cNvSpPr txBox="1">
              <a:spLocks/>
            </p:cNvSpPr>
            <p:nvPr/>
          </p:nvSpPr>
          <p:spPr>
            <a:xfrm>
              <a:off x="583095" y="5712717"/>
              <a:ext cx="4119880" cy="393700"/>
            </a:xfrm>
            <a:prstGeom prst="rect">
              <a:avLst/>
            </a:prstGeom>
          </p:spPr>
          <p:txBody>
            <a:bodyPr vert="horz" lIns="0" tIns="45720" rIns="0" bIns="45720" rtlCol="0" anchor="ctr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700" indent="-26670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en-US" sz="2000" dirty="0" err="1"/>
                <a:t>Widerspruchsregelung</a:t>
              </a:r>
              <a:endParaRPr lang="en-US" sz="2000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C34A86FA-D6C0-D866-331C-3B0CD08C94F0}"/>
                </a:ext>
              </a:extLst>
            </p:cNvPr>
            <p:cNvSpPr/>
            <p:nvPr/>
          </p:nvSpPr>
          <p:spPr>
            <a:xfrm>
              <a:off x="581517" y="5840987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9723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C5D72-DD28-46C6-5898-99F80318F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4819584C-8C6F-15A7-4457-61C9CE6989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1506" r="24687" b="35395"/>
          <a:stretch>
            <a:fillRect/>
          </a:stretch>
        </p:blipFill>
        <p:spPr>
          <a:xfrm>
            <a:off x="0" y="0"/>
            <a:ext cx="12192000" cy="644683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C8B223F-E7C9-E3EA-EA8F-7DF1C564F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CH"/>
              <a:t>Fakten und</a:t>
            </a:r>
            <a:br>
              <a:rPr lang="de-CH"/>
            </a:br>
            <a:r>
              <a:rPr lang="de-CH"/>
              <a:t>Zahlen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DD2C37F-3130-DE1F-0C2C-B636A170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4652" y="5044599"/>
            <a:ext cx="2597546" cy="341376"/>
          </a:xfrm>
        </p:spPr>
        <p:txBody>
          <a:bodyPr>
            <a:normAutofit/>
          </a:bodyPr>
          <a:lstStyle/>
          <a:p>
            <a:pPr algn="r"/>
            <a:r>
              <a:rPr lang="de-CH" sz="1400"/>
              <a:t>Elilan, nierentransplantiert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8E1386-88CF-CF37-47FC-A6118CA0A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E313B2-D515-DF6F-6FAD-B33E3EB2D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14</a:t>
            </a:fld>
            <a:endParaRPr lang="de-DE" noProof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2D9AFA-861B-B3C0-0404-60256D0E9E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03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1DFA2-7B69-4BDE-7DA1-186C80EB6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15" y="286604"/>
            <a:ext cx="8591469" cy="1121282"/>
          </a:xfrm>
        </p:spPr>
        <p:txBody>
          <a:bodyPr>
            <a:noAutofit/>
          </a:bodyPr>
          <a:lstStyle/>
          <a:p>
            <a:r>
              <a:rPr lang="de-CH" sz="3600" dirty="0"/>
              <a:t>Jahreszahlen der verstorbenen Organspenderinnen und Organspender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87915C8E-532B-ED31-D9E1-A1D21D9190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284380"/>
              </p:ext>
            </p:extLst>
          </p:nvPr>
        </p:nvGraphicFramePr>
        <p:xfrm>
          <a:off x="540015" y="1965765"/>
          <a:ext cx="11233577" cy="4030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EE39CE-FA29-2DE7-AFF3-920342A3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23A8AA-FE95-4249-983F-1F7A247F07A5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709AB1-8F9D-1B0B-3947-D09BEA31C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15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09941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3505CC9-3CBD-2C12-5D1B-3A0061A0A8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155" t="38887"/>
          <a:stretch>
            <a:fillRect/>
          </a:stretch>
        </p:blipFill>
        <p:spPr>
          <a:xfrm>
            <a:off x="0" y="0"/>
            <a:ext cx="3418248" cy="2461090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A08E2AF-7DA9-C489-5568-ED1FA6556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6864" y="1851717"/>
            <a:ext cx="7226296" cy="3508559"/>
          </a:xfrm>
        </p:spPr>
        <p:txBody>
          <a:bodyPr vert="horz" lIns="0" tIns="45720" rIns="0" bIns="45720" rtlCol="0" anchor="t">
            <a:noAutofit/>
          </a:bodyPr>
          <a:lstStyle/>
          <a:p>
            <a:pPr fontAlgn="base"/>
            <a:r>
              <a:rPr lang="de-CH" sz="2200" b="1" dirty="0">
                <a:latin typeface="Segment Black" pitchFamily="50" charset="0"/>
              </a:rPr>
              <a:t>DBD-Spende: </a:t>
            </a:r>
            <a:r>
              <a:rPr lang="de-CH" sz="2200" dirty="0">
                <a:latin typeface="Segment Black" pitchFamily="50" charset="0"/>
              </a:rPr>
              <a:t>Donor after Brain Death</a:t>
            </a:r>
            <a:r>
              <a:rPr lang="en-US" sz="2200" dirty="0">
                <a:latin typeface="Segment Black" pitchFamily="50" charset="0"/>
              </a:rPr>
              <a:t>​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>
                <a:solidFill>
                  <a:srgbClr val="2A548A"/>
                </a:solidFill>
              </a:rPr>
              <a:t>Organspendende nach Hirntod</a:t>
            </a:r>
            <a:r>
              <a:rPr lang="en-US" sz="2000" dirty="0">
                <a:solidFill>
                  <a:srgbClr val="2A548A"/>
                </a:solidFill>
              </a:rPr>
              <a:t>​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>
                <a:solidFill>
                  <a:srgbClr val="2A548A"/>
                </a:solidFill>
              </a:rPr>
              <a:t>Kreislauf maschinell aufrecht erhalten</a:t>
            </a:r>
            <a:r>
              <a:rPr lang="en-US" sz="2000" dirty="0">
                <a:solidFill>
                  <a:srgbClr val="2A548A"/>
                </a:solidFill>
              </a:rPr>
              <a:t>​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>
                <a:solidFill>
                  <a:srgbClr val="2A548A"/>
                </a:solidFill>
              </a:rPr>
              <a:t>Spende aller Organe möglich</a:t>
            </a:r>
            <a:r>
              <a:rPr lang="en-US" sz="2000" dirty="0">
                <a:solidFill>
                  <a:srgbClr val="2A548A"/>
                </a:solidFill>
              </a:rPr>
              <a:t>​</a:t>
            </a:r>
          </a:p>
          <a:p>
            <a:pPr marL="261938" indent="-261938" fontAlgn="base">
              <a:buFont typeface="Arial" panose="020B0604020202020204" pitchFamily="34" charset="0"/>
              <a:buChar char="•"/>
            </a:pPr>
            <a:endParaRPr lang="en-US" sz="200" dirty="0"/>
          </a:p>
          <a:p>
            <a:pPr fontAlgn="base"/>
            <a:r>
              <a:rPr lang="de-CH" sz="2200" dirty="0">
                <a:latin typeface="Segment Black" pitchFamily="50" charset="0"/>
              </a:rPr>
              <a:t>​</a:t>
            </a:r>
            <a:r>
              <a:rPr lang="de-CH" sz="2200" b="1" dirty="0">
                <a:latin typeface="Segment Black" pitchFamily="50" charset="0"/>
              </a:rPr>
              <a:t>DCD-Spende: </a:t>
            </a:r>
            <a:r>
              <a:rPr lang="de-CH" sz="2200" dirty="0">
                <a:latin typeface="Segment Black" pitchFamily="50" charset="0"/>
              </a:rPr>
              <a:t>Donor after </a:t>
            </a:r>
            <a:r>
              <a:rPr lang="de-DE" sz="2200" dirty="0" err="1">
                <a:latin typeface="Segment Black" pitchFamily="50" charset="0"/>
              </a:rPr>
              <a:t>Cardiocirculatory</a:t>
            </a:r>
            <a:r>
              <a:rPr lang="de-DE" sz="2200" dirty="0">
                <a:latin typeface="Segment Black" pitchFamily="50" charset="0"/>
              </a:rPr>
              <a:t> Death</a:t>
            </a:r>
            <a:r>
              <a:rPr lang="en-US" sz="2000" dirty="0">
                <a:latin typeface="Segment Black" pitchFamily="50" charset="0"/>
              </a:rPr>
              <a:t>​</a:t>
            </a:r>
          </a:p>
          <a:p>
            <a:pPr marL="267970" indent="-26797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>
                <a:solidFill>
                  <a:srgbClr val="2A548A"/>
                </a:solidFill>
                <a:latin typeface="Segment"/>
              </a:rPr>
              <a:t>Organspendende nach Tod im Herz-Kreislauf-Stillstand</a:t>
            </a:r>
            <a:r>
              <a:rPr lang="en-US" sz="2000" dirty="0">
                <a:solidFill>
                  <a:srgbClr val="2A548A"/>
                </a:solidFill>
                <a:latin typeface="Segment"/>
              </a:rPr>
              <a:t>​</a:t>
            </a:r>
          </a:p>
          <a:p>
            <a:pPr marL="268288" indent="-268288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Font typeface="Arial" panose="020B0604020202020204" pitchFamily="34" charset="0"/>
              <a:buChar char="•"/>
              <a:defRPr/>
            </a:pPr>
            <a:r>
              <a:rPr lang="de-CH" sz="2000" dirty="0">
                <a:solidFill>
                  <a:srgbClr val="2A548A"/>
                </a:solidFill>
              </a:rPr>
              <a:t>Spende aller Organe möglich</a:t>
            </a:r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pPr fontAlgn="base"/>
            <a:r>
              <a:rPr lang="de-CH" sz="2000" dirty="0"/>
              <a:t>​</a:t>
            </a:r>
          </a:p>
          <a:p>
            <a:endParaRPr lang="en-US" sz="2000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A94348D-1E93-B0DE-A691-2BEF5F2E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8"/>
            <a:ext cx="3517568" cy="365125"/>
          </a:xfrm>
        </p:spPr>
        <p:txBody>
          <a:bodyPr anchor="ctr">
            <a:normAutofit/>
          </a:bodyPr>
          <a:lstStyle/>
          <a:p>
            <a:pPr algn="r" rtl="0">
              <a:spcAft>
                <a:spcPts val="600"/>
              </a:spcAft>
            </a:pPr>
            <a:fld id="{C0DFBCB2-9203-4B3A-B23E-4B0FA77847A9}" type="datetime1">
              <a:rPr lang="de-DE" noProof="0" smtClean="0"/>
              <a:pPr algn="r" rtl="0">
                <a:spcAft>
                  <a:spcPts val="600"/>
                </a:spcAft>
              </a:pPr>
              <a:t>12.08.2026</a:t>
            </a:fld>
            <a:endParaRPr lang="de-DE" noProof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941B8AA-7F92-57DB-BF16-5BFEA5AC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de-DE" noProof="0" smtClean="0"/>
              <a:pPr rtl="0">
                <a:spcAft>
                  <a:spcPts val="600"/>
                </a:spcAft>
              </a:pPr>
              <a:t>16</a:t>
            </a:fld>
            <a:endParaRPr lang="de-DE" noProof="0"/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3F10A0AB-A200-E15B-650B-8BC75F52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864" y="583531"/>
            <a:ext cx="7226295" cy="1046988"/>
          </a:xfrm>
        </p:spPr>
        <p:txBody>
          <a:bodyPr>
            <a:normAutofit/>
          </a:bodyPr>
          <a:lstStyle/>
          <a:p>
            <a:r>
              <a:rPr lang="en-US" b="1" err="1"/>
              <a:t>Postmortale</a:t>
            </a:r>
            <a:r>
              <a:rPr lang="en-US" b="1"/>
              <a:t> </a:t>
            </a:r>
            <a:r>
              <a:rPr lang="en-US" b="1" err="1"/>
              <a:t>Spenden</a:t>
            </a:r>
            <a:endParaRPr lang="en-US" b="1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915CCF-792A-CBBB-296E-60E16FD63D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7998"/>
          <a:stretch>
            <a:fillRect/>
          </a:stretch>
        </p:blipFill>
        <p:spPr>
          <a:xfrm>
            <a:off x="0" y="50800"/>
            <a:ext cx="3326972" cy="639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0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6CA80-7353-A9F9-12FA-86B7025D0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1D77416-9632-5DCA-6EDA-A50E0C89F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6864" y="2258117"/>
            <a:ext cx="7533482" cy="682851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 fontAlgn="base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2A548A"/>
              </a:buClr>
              <a:buNone/>
              <a:defRPr/>
            </a:pPr>
            <a:r>
              <a:rPr lang="de-DE" sz="2000" dirty="0">
                <a:solidFill>
                  <a:srgbClr val="2A548A"/>
                </a:solidFill>
                <a:latin typeface="Segment"/>
              </a:rPr>
              <a:t>Niere oder Teil der Leber </a:t>
            </a:r>
            <a:br>
              <a:rPr lang="de-DE" sz="2000" dirty="0"/>
            </a:br>
            <a:r>
              <a:rPr lang="de-DE" sz="2000">
                <a:solidFill>
                  <a:srgbClr val="2A548A"/>
                </a:solidFill>
                <a:latin typeface="Segment"/>
              </a:rPr>
              <a:t>(selten: Teil der Lunge, Teil des Dünndarms)​</a:t>
            </a:r>
            <a:endParaRPr lang="de-DE" sz="2000" dirty="0"/>
          </a:p>
          <a:p>
            <a:pPr marL="0" indent="0" fontAlgn="base">
              <a:buNone/>
              <a:defRPr/>
            </a:pPr>
            <a:endParaRPr lang="en-US" sz="2000" dirty="0">
              <a:solidFill>
                <a:srgbClr val="2A548A"/>
              </a:solidFill>
            </a:endParaRP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8D35CC8-8B5F-38D5-71E5-213A045E6F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 anchor="ctr">
            <a:normAutofit/>
          </a:bodyPr>
          <a:lstStyle/>
          <a:p>
            <a:pPr algn="r" rtl="0">
              <a:spcAft>
                <a:spcPts val="600"/>
              </a:spcAft>
            </a:pPr>
            <a:fld id="{C0DFBCB2-9203-4B3A-B23E-4B0FA77847A9}" type="datetime1">
              <a:rPr lang="de-DE" noProof="0" smtClean="0"/>
              <a:pPr algn="r" rtl="0">
                <a:spcAft>
                  <a:spcPts val="600"/>
                </a:spcAft>
              </a:pPr>
              <a:t>12.08.2026</a:t>
            </a:fld>
            <a:endParaRPr lang="de-DE" noProof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5E9EF54-F2BF-2AD4-A519-33D54ED1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de-DE" noProof="0" smtClean="0"/>
              <a:pPr rtl="0">
                <a:spcAft>
                  <a:spcPts val="600"/>
                </a:spcAft>
              </a:pPr>
              <a:t>17</a:t>
            </a:fld>
            <a:endParaRPr lang="de-DE" noProof="0"/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1DE24A9A-B5B6-A936-E666-7E4C9D01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572" y="989931"/>
            <a:ext cx="7323588" cy="1046988"/>
          </a:xfrm>
        </p:spPr>
        <p:txBody>
          <a:bodyPr>
            <a:normAutofit/>
          </a:bodyPr>
          <a:lstStyle/>
          <a:p>
            <a:r>
              <a:rPr lang="en-US" b="1" err="1"/>
              <a:t>Lebendspende</a:t>
            </a:r>
            <a:endParaRPr lang="en-US" b="1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27B24A9-3931-7144-5F5F-1E1211A201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909" b="27791"/>
          <a:stretch>
            <a:fillRect/>
          </a:stretch>
        </p:blipFill>
        <p:spPr>
          <a:xfrm>
            <a:off x="-1" y="2848655"/>
            <a:ext cx="3447889" cy="355214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4C1BD9D-576C-4482-1C16-9C0B58A0B4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2286" t="10448"/>
          <a:stretch>
            <a:fillRect/>
          </a:stretch>
        </p:blipFill>
        <p:spPr>
          <a:xfrm>
            <a:off x="0" y="0"/>
            <a:ext cx="2592784" cy="3429000"/>
          </a:xfrm>
          <a:prstGeom prst="rect">
            <a:avLst/>
          </a:prstGeom>
        </p:spPr>
      </p:pic>
      <p:sp>
        <p:nvSpPr>
          <p:cNvPr id="2" name="Untertitel 3">
            <a:extLst>
              <a:ext uri="{FF2B5EF4-FFF2-40B4-BE49-F238E27FC236}">
                <a16:creationId xmlns:a16="http://schemas.microsoft.com/office/drawing/2014/main" id="{96758F6B-230E-9254-2AD6-CE963678668B}"/>
              </a:ext>
            </a:extLst>
          </p:cNvPr>
          <p:cNvSpPr txBox="1">
            <a:spLocks/>
          </p:cNvSpPr>
          <p:nvPr/>
        </p:nvSpPr>
        <p:spPr>
          <a:xfrm>
            <a:off x="4096863" y="6057899"/>
            <a:ext cx="6690083" cy="5956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CH" sz="1200">
                <a:solidFill>
                  <a:schemeClr val="bg1">
                    <a:lumMod val="75000"/>
                  </a:schemeClr>
                </a:solidFill>
              </a:rPr>
              <a:t>Foto: Keystone, Gaëtan Bally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7AA6F-0278-B202-FCE9-030616192705}"/>
              </a:ext>
            </a:extLst>
          </p:cNvPr>
          <p:cNvSpPr txBox="1"/>
          <p:nvPr/>
        </p:nvSpPr>
        <p:spPr>
          <a:xfrm>
            <a:off x="3996906" y="3170208"/>
            <a:ext cx="60960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67970" lvl="0" indent="-267970" algn="l" rtl="0">
              <a:lnSpc>
                <a:spcPct val="150000"/>
              </a:lnSpc>
              <a:buFont typeface="Arial,Sans-Serif"/>
              <a:buChar char="•"/>
            </a:pPr>
            <a:r>
              <a:rPr lang="de-DE" sz="2000" b="0" i="0" u="none" strike="noStrike">
                <a:solidFill>
                  <a:srgbClr val="2A548A"/>
                </a:solidFill>
                <a:latin typeface="Segment"/>
                <a:ea typeface="Arial"/>
                <a:cs typeface="Arial"/>
              </a:rPr>
              <a:t>Gerichtete Spende​</a:t>
            </a:r>
            <a:r>
              <a:rPr lang="en-US" sz="2000" b="0" i="0">
                <a:solidFill>
                  <a:srgbClr val="003764"/>
                </a:solidFill>
                <a:latin typeface="Segment"/>
                <a:ea typeface="Arial"/>
                <a:cs typeface="Arial"/>
              </a:rPr>
              <a:t>​</a:t>
            </a:r>
            <a:endParaRPr lang="en-US"/>
          </a:p>
          <a:p>
            <a:pPr marL="267970" lvl="0" indent="-267970" algn="l" rtl="0">
              <a:lnSpc>
                <a:spcPct val="150000"/>
              </a:lnSpc>
              <a:buFont typeface="Arial,Sans-Serif"/>
              <a:buChar char="•"/>
            </a:pPr>
            <a:r>
              <a:rPr lang="de-DE" sz="2000" b="0" i="0" u="none" strike="noStrike">
                <a:solidFill>
                  <a:srgbClr val="2A548A"/>
                </a:solidFill>
                <a:latin typeface="Segment"/>
                <a:ea typeface="Arial"/>
                <a:cs typeface="Arial"/>
              </a:rPr>
              <a:t>Altruistische Spende​</a:t>
            </a:r>
            <a:r>
              <a:rPr lang="en-US" sz="2000" b="0" i="0">
                <a:solidFill>
                  <a:srgbClr val="003764"/>
                </a:solidFill>
                <a:latin typeface="Segment"/>
                <a:ea typeface="Arial"/>
                <a:cs typeface="Arial"/>
              </a:rPr>
              <a:t>​</a:t>
            </a:r>
          </a:p>
          <a:p>
            <a:pPr marL="267970" lvl="0" indent="-267970" algn="l" rtl="0">
              <a:lnSpc>
                <a:spcPct val="150000"/>
              </a:lnSpc>
              <a:buFont typeface="Arial,Sans-Serif"/>
              <a:buChar char="•"/>
            </a:pPr>
            <a:r>
              <a:rPr lang="de-DE" sz="2000" b="0" i="0" u="none" strike="noStrike">
                <a:solidFill>
                  <a:srgbClr val="2A548A"/>
                </a:solidFill>
                <a:latin typeface="Segment"/>
                <a:ea typeface="Arial"/>
                <a:cs typeface="Arial"/>
              </a:rPr>
              <a:t>Überkreuzspende</a:t>
            </a:r>
            <a:r>
              <a:rPr lang="de-CH" sz="2000" b="0" i="0" u="none" strike="noStrike">
                <a:solidFill>
                  <a:srgbClr val="2A548A"/>
                </a:solidFill>
                <a:latin typeface="Segment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77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D4B24F0-9934-3098-F8CC-4425EBFF1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8646"/>
          <a:stretch>
            <a:fillRect/>
          </a:stretch>
        </p:blipFill>
        <p:spPr>
          <a:xfrm>
            <a:off x="4134972" y="1950347"/>
            <a:ext cx="6929628" cy="3918060"/>
          </a:xfrm>
          <a:prstGeom prst="rect">
            <a:avLst/>
          </a:prstGeom>
          <a:noFill/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DABBAD-EBCD-7C75-6683-4CCF98B496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59167"/>
            <a:ext cx="3517568" cy="365125"/>
          </a:xfrm>
        </p:spPr>
        <p:txBody>
          <a:bodyPr anchor="ctr">
            <a:normAutofit/>
          </a:bodyPr>
          <a:lstStyle/>
          <a:p>
            <a:pPr algn="r" rtl="0">
              <a:spcAft>
                <a:spcPts val="600"/>
              </a:spcAft>
            </a:pPr>
            <a:fld id="{BD23A8AA-FE95-4249-983F-1F7A247F07A5}" type="datetime1">
              <a:rPr lang="de-DE" noProof="0" smtClean="0">
                <a:solidFill>
                  <a:schemeClr val="tx1"/>
                </a:solidFill>
              </a:rPr>
              <a:pPr algn="r" rtl="0">
                <a:spcAft>
                  <a:spcPts val="600"/>
                </a:spcAft>
              </a:pPr>
              <a:t>12.08.2026</a:t>
            </a:fld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A3C8B-FBA9-1621-0518-9E0028A7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de-DE" noProof="0" smtClean="0"/>
              <a:pPr rtl="0">
                <a:spcAft>
                  <a:spcPts val="600"/>
                </a:spcAft>
              </a:pPr>
              <a:t>18</a:t>
            </a:fld>
            <a:endParaRPr lang="de-DE" noProof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3E6D520-D6B0-6986-01F1-F96B99866A9C}"/>
              </a:ext>
            </a:extLst>
          </p:cNvPr>
          <p:cNvSpPr txBox="1"/>
          <p:nvPr/>
        </p:nvSpPr>
        <p:spPr>
          <a:xfrm>
            <a:off x="4914059" y="598462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CH" sz="1200">
                <a:solidFill>
                  <a:schemeClr val="accent1"/>
                </a:solidFill>
                <a:latin typeface="Segment" pitchFamily="50" charset="0"/>
              </a:rPr>
              <a:t>Quelle: Jahresbericht Swisstransplant 2025</a:t>
            </a:r>
            <a:endParaRPr lang="en-US" sz="1200">
              <a:solidFill>
                <a:schemeClr val="accent1"/>
              </a:solidFill>
              <a:latin typeface="Segment" pitchFamily="50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1AE624A8-076B-012C-0FEE-FF059DCA8093}"/>
              </a:ext>
            </a:extLst>
          </p:cNvPr>
          <p:cNvSpPr txBox="1">
            <a:spLocks/>
          </p:cNvSpPr>
          <p:nvPr/>
        </p:nvSpPr>
        <p:spPr>
          <a:xfrm rot="16200000">
            <a:off x="-1623257" y="2645612"/>
            <a:ext cx="5427269" cy="18916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spc="-50" baseline="0">
                <a:solidFill>
                  <a:srgbClr val="FFFFFF"/>
                </a:solidFill>
                <a:latin typeface="Segment ExtBd" pitchFamily="50" charset="0"/>
                <a:ea typeface="+mj-ea"/>
                <a:cs typeface="+mj-cs"/>
              </a:defRPr>
            </a:lvl1pPr>
          </a:lstStyle>
          <a:p>
            <a:r>
              <a:rPr lang="de-CH" sz="4400" b="1"/>
              <a:t>Warteliste und </a:t>
            </a:r>
            <a:br>
              <a:rPr lang="de-CH" sz="4400" b="1"/>
            </a:br>
            <a:r>
              <a:rPr lang="de-CH" sz="4400" b="1"/>
              <a:t>Transplantationen</a:t>
            </a:r>
            <a:endParaRPr lang="de-DE" sz="44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3B40F9A-645F-8E6A-98D9-6677FC7E9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16200000">
            <a:off x="735665" y="4012651"/>
            <a:ext cx="3661516" cy="923368"/>
          </a:xfrm>
        </p:spPr>
        <p:txBody>
          <a:bodyPr>
            <a:normAutofit/>
          </a:bodyPr>
          <a:lstStyle/>
          <a:p>
            <a:r>
              <a:rPr lang="de-CH" sz="2200"/>
              <a:t>(Januar−Dezember 2025)</a:t>
            </a:r>
          </a:p>
          <a:p>
            <a:endParaRPr lang="de-CH" sz="2200" b="1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3B1A027-48EC-A422-088A-C40F20B7C08E}"/>
              </a:ext>
            </a:extLst>
          </p:cNvPr>
          <p:cNvGrpSpPr/>
          <p:nvPr/>
        </p:nvGrpSpPr>
        <p:grpSpPr>
          <a:xfrm>
            <a:off x="7197266" y="3034933"/>
            <a:ext cx="805040" cy="1587822"/>
            <a:chOff x="7197266" y="3034933"/>
            <a:chExt cx="805040" cy="1587822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84D0B9C2-CC2A-695B-9D0A-F33E72FC641F}"/>
                </a:ext>
              </a:extLst>
            </p:cNvPr>
            <p:cNvSpPr/>
            <p:nvPr/>
          </p:nvSpPr>
          <p:spPr>
            <a:xfrm>
              <a:off x="7279746" y="3034933"/>
              <a:ext cx="640080" cy="1550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1B06887-353F-9584-632C-71981A9FD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388"/>
            <a:stretch>
              <a:fillRect/>
            </a:stretch>
          </p:blipFill>
          <p:spPr>
            <a:xfrm>
              <a:off x="7197266" y="3163608"/>
              <a:ext cx="805040" cy="1459147"/>
            </a:xfrm>
            <a:prstGeom prst="rect">
              <a:avLst/>
            </a:prstGeom>
          </p:spPr>
        </p:pic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CD0129E-92EF-B0E5-B0A4-5845CB73A08E}"/>
              </a:ext>
            </a:extLst>
          </p:cNvPr>
          <p:cNvSpPr txBox="1">
            <a:spLocks/>
          </p:cNvSpPr>
          <p:nvPr/>
        </p:nvSpPr>
        <p:spPr>
          <a:xfrm>
            <a:off x="4839736" y="1232169"/>
            <a:ext cx="2259061" cy="68119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548A"/>
              </a:buClr>
              <a:buNone/>
              <a:defRPr/>
            </a:pPr>
            <a:r>
              <a:rPr lang="de-CH" sz="2000" dirty="0">
                <a:solidFill>
                  <a:srgbClr val="0C375B"/>
                </a:solidFill>
              </a:rPr>
              <a:t>Warteliste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548A"/>
              </a:buClr>
              <a:buNone/>
              <a:defRPr/>
            </a:pPr>
            <a:r>
              <a:rPr lang="de-CH" sz="2200" dirty="0">
                <a:solidFill>
                  <a:srgbClr val="0C375B"/>
                </a:solidFill>
                <a:latin typeface="Segment Black" pitchFamily="50" charset="0"/>
              </a:rPr>
              <a:t>1’325 </a:t>
            </a:r>
            <a:r>
              <a:rPr lang="de-CH" sz="1200" dirty="0">
                <a:solidFill>
                  <a:srgbClr val="0C375B"/>
                </a:solidFill>
              </a:rPr>
              <a:t>am 31.12.2025</a:t>
            </a:r>
            <a:endParaRPr lang="en-US" sz="1200" dirty="0">
              <a:solidFill>
                <a:srgbClr val="0C375B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CB018C-503E-005B-9C08-292036B5F034}"/>
              </a:ext>
            </a:extLst>
          </p:cNvPr>
          <p:cNvSpPr txBox="1">
            <a:spLocks/>
          </p:cNvSpPr>
          <p:nvPr/>
        </p:nvSpPr>
        <p:spPr>
          <a:xfrm>
            <a:off x="8244828" y="1232169"/>
            <a:ext cx="2107533" cy="60192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548A"/>
              </a:buClr>
              <a:buNone/>
              <a:defRPr/>
            </a:pPr>
            <a:r>
              <a:rPr lang="de-CH" sz="2000" dirty="0">
                <a:solidFill>
                  <a:srgbClr val="0C375B"/>
                </a:solidFill>
              </a:rPr>
              <a:t>Transplantationen</a:t>
            </a:r>
          </a:p>
          <a:p>
            <a:pPr marL="0" indent="0" algn="r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548A"/>
              </a:buClr>
              <a:buNone/>
              <a:defRPr/>
            </a:pPr>
            <a:r>
              <a:rPr lang="de-CH" sz="2200" dirty="0">
                <a:solidFill>
                  <a:srgbClr val="0C375B"/>
                </a:solidFill>
                <a:latin typeface="Segment Black" pitchFamily="50" charset="0"/>
              </a:rPr>
              <a:t>643</a:t>
            </a:r>
          </a:p>
        </p:txBody>
      </p:sp>
    </p:spTree>
    <p:extLst>
      <p:ext uri="{BB962C8B-B14F-4D97-AF65-F5344CB8AC3E}">
        <p14:creationId xmlns:p14="http://schemas.microsoft.com/office/powerpoint/2010/main" val="1486360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75D054FC-6A73-B772-02CF-2D06D13E96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t="5193" b="5193"/>
          <a:stretch/>
        </p:blipFill>
        <p:spPr>
          <a:xfrm>
            <a:off x="447261" y="286603"/>
            <a:ext cx="11327453" cy="5734051"/>
          </a:xfrm>
          <a:prstGeom prst="rect">
            <a:avLst/>
          </a:prstGeom>
          <a:noFill/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D42AB2E-C7B3-5B72-631F-EAF4BC5D3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244" y="587830"/>
            <a:ext cx="7342182" cy="1157109"/>
          </a:xfrm>
        </p:spPr>
        <p:txBody>
          <a:bodyPr anchor="b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CH" sz="4900" dirty="0">
                <a:solidFill>
                  <a:schemeClr val="bg1"/>
                </a:solidFill>
              </a:rPr>
              <a:t>Organspendende </a:t>
            </a:r>
            <a:br>
              <a:rPr lang="de-CH" sz="4900" dirty="0">
                <a:solidFill>
                  <a:schemeClr val="bg1"/>
                </a:solidFill>
              </a:rPr>
            </a:br>
            <a:r>
              <a:rPr lang="de-CH" sz="2400" b="0" dirty="0">
                <a:solidFill>
                  <a:schemeClr val="bg1"/>
                </a:solidFill>
                <a:latin typeface="Segment "/>
              </a:rPr>
              <a:t>eine falltypische Situation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4B9645-ED71-5DCD-0F70-2C11C8D936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20738F9-A4D3-405B-BA97-6DC755DBFABC}" type="datetime1">
              <a:rPr lang="de-DE" smtClean="0"/>
              <a:pPr>
                <a:spcAft>
                  <a:spcPts val="600"/>
                </a:spcAft>
              </a:pPr>
              <a:t>12.08.2026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7CDC3D-E897-41AA-8DCA-AD525F68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de-DE" smtClean="0"/>
              <a:pPr>
                <a:spcAft>
                  <a:spcPts val="600"/>
                </a:spcAft>
              </a:pPr>
              <a:t>19</a:t>
            </a:fld>
            <a:endParaRPr lang="de-DE"/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456F00E9-77B0-209E-3DF8-110ED45AEF08}"/>
              </a:ext>
            </a:extLst>
          </p:cNvPr>
          <p:cNvGrpSpPr/>
          <p:nvPr/>
        </p:nvGrpSpPr>
        <p:grpSpPr>
          <a:xfrm>
            <a:off x="10359169" y="5226170"/>
            <a:ext cx="1044000" cy="1044000"/>
            <a:chOff x="10359169" y="5098380"/>
            <a:chExt cx="1044000" cy="1044000"/>
          </a:xfrm>
        </p:grpSpPr>
        <p:sp>
          <p:nvSpPr>
            <p:cNvPr id="26" name="Flussdiagramm: Verbinder 25">
              <a:extLst>
                <a:ext uri="{FF2B5EF4-FFF2-40B4-BE49-F238E27FC236}">
                  <a16:creationId xmlns:a16="http://schemas.microsoft.com/office/drawing/2014/main" id="{05F30419-4403-B3B0-7560-D483A1A68320}"/>
                </a:ext>
              </a:extLst>
            </p:cNvPr>
            <p:cNvSpPr/>
            <p:nvPr/>
          </p:nvSpPr>
          <p:spPr>
            <a:xfrm>
              <a:off x="10359169" y="5098380"/>
              <a:ext cx="1044000" cy="1044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/>
            </a:p>
          </p:txBody>
        </p:sp>
        <p:sp>
          <p:nvSpPr>
            <p:cNvPr id="16" name="Flussdiagramm: Verbinder 15">
              <a:extLst>
                <a:ext uri="{FF2B5EF4-FFF2-40B4-BE49-F238E27FC236}">
                  <a16:creationId xmlns:a16="http://schemas.microsoft.com/office/drawing/2014/main" id="{D209F64B-06B8-F9D3-79AE-F2360FB670F4}"/>
                </a:ext>
              </a:extLst>
            </p:cNvPr>
            <p:cNvSpPr/>
            <p:nvPr/>
          </p:nvSpPr>
          <p:spPr>
            <a:xfrm>
              <a:off x="10393469" y="5132680"/>
              <a:ext cx="1000800" cy="1000800"/>
            </a:xfrm>
            <a:prstGeom prst="flowChartConnector">
              <a:avLst/>
            </a:prstGeom>
            <a:solidFill>
              <a:srgbClr val="95A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1600" b="1">
                  <a:solidFill>
                    <a:schemeClr val="bg1"/>
                  </a:solidFill>
                </a:rPr>
                <a:t>60 Jahre 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5EB4FE92-EE7B-1C00-AC87-DE0BC415A98C}"/>
              </a:ext>
            </a:extLst>
          </p:cNvPr>
          <p:cNvGrpSpPr/>
          <p:nvPr/>
        </p:nvGrpSpPr>
        <p:grpSpPr>
          <a:xfrm>
            <a:off x="7826960" y="5226170"/>
            <a:ext cx="1044000" cy="1044000"/>
            <a:chOff x="7854856" y="5147424"/>
            <a:chExt cx="1044000" cy="1044000"/>
          </a:xfrm>
        </p:grpSpPr>
        <p:sp>
          <p:nvSpPr>
            <p:cNvPr id="20" name="Flussdiagramm: Verbinder 19">
              <a:extLst>
                <a:ext uri="{FF2B5EF4-FFF2-40B4-BE49-F238E27FC236}">
                  <a16:creationId xmlns:a16="http://schemas.microsoft.com/office/drawing/2014/main" id="{480F9F45-61A2-F6A1-72B7-595978C402CD}"/>
                </a:ext>
              </a:extLst>
            </p:cNvPr>
            <p:cNvSpPr/>
            <p:nvPr/>
          </p:nvSpPr>
          <p:spPr>
            <a:xfrm>
              <a:off x="7854856" y="5147424"/>
              <a:ext cx="1044000" cy="1044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/>
            </a:p>
          </p:txBody>
        </p:sp>
        <p:pic>
          <p:nvPicPr>
            <p:cNvPr id="17" name="Grafik 16" descr="Ein Bild, das Kreis, Grafiken, Screenshot, Schrift enthält.&#10;&#10;KI-generierte Inhalte können fehlerhaft sein.">
              <a:extLst>
                <a:ext uri="{FF2B5EF4-FFF2-40B4-BE49-F238E27FC236}">
                  <a16:creationId xmlns:a16="http://schemas.microsoft.com/office/drawing/2014/main" id="{DC180CDC-3F34-3D9D-1933-7C3C0A719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156" y="5181724"/>
              <a:ext cx="1000800" cy="1000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EDB73E99-3E7A-318C-17ED-3DB69A348C0C}"/>
              </a:ext>
            </a:extLst>
          </p:cNvPr>
          <p:cNvGrpSpPr/>
          <p:nvPr/>
        </p:nvGrpSpPr>
        <p:grpSpPr>
          <a:xfrm>
            <a:off x="9093064" y="5226170"/>
            <a:ext cx="1044000" cy="1044000"/>
            <a:chOff x="9128612" y="5119980"/>
            <a:chExt cx="1044000" cy="1044000"/>
          </a:xfrm>
        </p:grpSpPr>
        <p:sp>
          <p:nvSpPr>
            <p:cNvPr id="24" name="Flussdiagramm: Verbinder 23">
              <a:extLst>
                <a:ext uri="{FF2B5EF4-FFF2-40B4-BE49-F238E27FC236}">
                  <a16:creationId xmlns:a16="http://schemas.microsoft.com/office/drawing/2014/main" id="{7451C55D-3CCA-FC27-CE76-BCE969C1A13A}"/>
                </a:ext>
              </a:extLst>
            </p:cNvPr>
            <p:cNvSpPr/>
            <p:nvPr/>
          </p:nvSpPr>
          <p:spPr>
            <a:xfrm>
              <a:off x="9128612" y="5119980"/>
              <a:ext cx="1044000" cy="1044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/>
            </a:p>
          </p:txBody>
        </p:sp>
        <p:pic>
          <p:nvPicPr>
            <p:cNvPr id="19" name="Grafik 18" descr="Ein Bild, das Grafiken, Schrift, Kreis, Symbol enthält.&#10;&#10;KI-generierte Inhalte können fehlerhaft sein.">
              <a:extLst>
                <a:ext uri="{FF2B5EF4-FFF2-40B4-BE49-F238E27FC236}">
                  <a16:creationId xmlns:a16="http://schemas.microsoft.com/office/drawing/2014/main" id="{68F3D7E5-13F2-79EE-6698-8AE110D78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2912" y="5154280"/>
              <a:ext cx="1000800" cy="1000800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23F99138-1C03-0681-6D7A-6DF7B272DF1E}"/>
              </a:ext>
            </a:extLst>
          </p:cNvPr>
          <p:cNvGrpSpPr/>
          <p:nvPr/>
        </p:nvGrpSpPr>
        <p:grpSpPr>
          <a:xfrm>
            <a:off x="6560856" y="5226170"/>
            <a:ext cx="1044000" cy="1044000"/>
            <a:chOff x="6560856" y="5169024"/>
            <a:chExt cx="1044000" cy="1044000"/>
          </a:xfrm>
        </p:grpSpPr>
        <p:sp>
          <p:nvSpPr>
            <p:cNvPr id="21" name="Flussdiagramm: Verbinder 20">
              <a:extLst>
                <a:ext uri="{FF2B5EF4-FFF2-40B4-BE49-F238E27FC236}">
                  <a16:creationId xmlns:a16="http://schemas.microsoft.com/office/drawing/2014/main" id="{E62D634C-373E-8941-3288-2F4FF806A4E1}"/>
                </a:ext>
              </a:extLst>
            </p:cNvPr>
            <p:cNvSpPr/>
            <p:nvPr/>
          </p:nvSpPr>
          <p:spPr>
            <a:xfrm>
              <a:off x="6560856" y="5169024"/>
              <a:ext cx="1044000" cy="1044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/>
            </a:p>
          </p:txBody>
        </p:sp>
        <p:sp>
          <p:nvSpPr>
            <p:cNvPr id="14" name="Flussdiagramm: Verbinder 13">
              <a:extLst>
                <a:ext uri="{FF2B5EF4-FFF2-40B4-BE49-F238E27FC236}">
                  <a16:creationId xmlns:a16="http://schemas.microsoft.com/office/drawing/2014/main" id="{E545B785-F113-8931-93AF-68B710D3F363}"/>
                </a:ext>
              </a:extLst>
            </p:cNvPr>
            <p:cNvSpPr/>
            <p:nvPr/>
          </p:nvSpPr>
          <p:spPr>
            <a:xfrm>
              <a:off x="6596512" y="5204145"/>
              <a:ext cx="998088" cy="999159"/>
            </a:xfrm>
            <a:prstGeom prst="flowChartConnector">
              <a:avLst/>
            </a:prstGeom>
            <a:solidFill>
              <a:srgbClr val="95A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CH"/>
            </a:p>
          </p:txBody>
        </p:sp>
        <p:pic>
          <p:nvPicPr>
            <p:cNvPr id="15" name="Grafik 14" descr="Männlich">
              <a:extLst>
                <a:ext uri="{FF2B5EF4-FFF2-40B4-BE49-F238E27FC236}">
                  <a16:creationId xmlns:a16="http://schemas.microsoft.com/office/drawing/2014/main" id="{2051BD21-923D-DDD5-BC67-38FFE0689D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814546" y="5430719"/>
              <a:ext cx="536621" cy="520610"/>
            </a:xfrm>
            <a:prstGeom prst="rect">
              <a:avLst/>
            </a:prstGeom>
          </p:spPr>
        </p:pic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7623ACA6-07CC-BA36-91A8-B9BE276F46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66854" y="5218970"/>
            <a:ext cx="1621057" cy="529200"/>
          </a:xfrm>
          <a:prstGeom prst="rect">
            <a:avLst/>
          </a:prstGeom>
        </p:spPr>
      </p:pic>
      <p:sp>
        <p:nvSpPr>
          <p:cNvPr id="2" name="Untertitel 3">
            <a:extLst>
              <a:ext uri="{FF2B5EF4-FFF2-40B4-BE49-F238E27FC236}">
                <a16:creationId xmlns:a16="http://schemas.microsoft.com/office/drawing/2014/main" id="{1FC51670-2085-F9C0-C7CA-7BFE3FADE962}"/>
              </a:ext>
            </a:extLst>
          </p:cNvPr>
          <p:cNvSpPr txBox="1">
            <a:spLocks/>
          </p:cNvSpPr>
          <p:nvPr/>
        </p:nvSpPr>
        <p:spPr>
          <a:xfrm>
            <a:off x="1493492" y="3719582"/>
            <a:ext cx="3928253" cy="32594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CH" sz="1800" dirty="0">
                <a:solidFill>
                  <a:schemeClr val="bg1"/>
                </a:solidFill>
              </a:rPr>
              <a:t>Michael, potenzieller Organspender</a:t>
            </a:r>
            <a:br>
              <a:rPr lang="de-CH" sz="1800" dirty="0">
                <a:solidFill>
                  <a:schemeClr val="bg1"/>
                </a:solidFill>
              </a:rPr>
            </a:br>
            <a:endParaRPr lang="de-CH" sz="1800" dirty="0">
              <a:solidFill>
                <a:schemeClr val="bg1"/>
              </a:solidFill>
            </a:endParaRPr>
          </a:p>
        </p:txBody>
      </p:sp>
      <p:sp>
        <p:nvSpPr>
          <p:cNvPr id="5" name="Untertitel 3">
            <a:extLst>
              <a:ext uri="{FF2B5EF4-FFF2-40B4-BE49-F238E27FC236}">
                <a16:creationId xmlns:a16="http://schemas.microsoft.com/office/drawing/2014/main" id="{5B47C33A-E518-175B-AEBF-29D35A521F4D}"/>
              </a:ext>
            </a:extLst>
          </p:cNvPr>
          <p:cNvSpPr txBox="1">
            <a:spLocks/>
          </p:cNvSpPr>
          <p:nvPr/>
        </p:nvSpPr>
        <p:spPr>
          <a:xfrm>
            <a:off x="4172918" y="4088263"/>
            <a:ext cx="1248827" cy="334651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CH" sz="1200" dirty="0">
                <a:solidFill>
                  <a:schemeClr val="bg1"/>
                </a:solidFill>
              </a:rPr>
              <a:t>Bild: Freepik.com</a:t>
            </a:r>
          </a:p>
        </p:txBody>
      </p:sp>
    </p:spTree>
    <p:extLst>
      <p:ext uri="{BB962C8B-B14F-4D97-AF65-F5344CB8AC3E}">
        <p14:creationId xmlns:p14="http://schemas.microsoft.com/office/powerpoint/2010/main" val="328865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D39C338B-E6DE-EF6D-C474-315E2AC51A2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171" r="22171"/>
          <a:stretch/>
        </p:blipFill>
        <p:spPr>
          <a:xfrm>
            <a:off x="0" y="-1"/>
            <a:ext cx="4754880" cy="6407323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9C3AFF-811C-85B1-1E43-585FC8A3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81" y="2696463"/>
            <a:ext cx="6313805" cy="2771649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de-DE" sz="2000" dirty="0"/>
              <a:t>Stiftung Swisstransplant</a:t>
            </a:r>
            <a:r>
              <a:rPr lang="en-US" sz="2000" dirty="0"/>
              <a:t>​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de-DE" sz="2000" dirty="0"/>
              <a:t>Transplantationsgesetz</a:t>
            </a:r>
            <a:r>
              <a:rPr lang="en-US" sz="2000" dirty="0"/>
              <a:t>​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de-DE" sz="2000" dirty="0"/>
              <a:t>Fakten und Zahlen</a:t>
            </a:r>
            <a:r>
              <a:rPr lang="en-US" sz="2000" dirty="0"/>
              <a:t>​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de-DE" sz="2000" dirty="0"/>
              <a:t>Ablauf einer Organspende​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de-DE" sz="2000" dirty="0"/>
              <a:t>Offene Fragen</a:t>
            </a:r>
            <a:r>
              <a:rPr lang="en-US" sz="2000" dirty="0"/>
              <a:t>​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5E8673-F21E-CE3F-0B88-2EAB548E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/>
          <a:lstStyle/>
          <a:p>
            <a:pPr algn="r"/>
            <a:fld id="{3039F60F-6651-4FDE-B938-FF11E4B6893A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06F84D-11FF-CC11-54D1-3A849034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2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de-DE" sz="4400" b="1" dirty="0">
                <a:solidFill>
                  <a:srgbClr val="2A548A"/>
                </a:solidFill>
              </a:rPr>
              <a:t>Inhalt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BD51532-12B5-CD55-6029-DD2868344D9C}"/>
              </a:ext>
            </a:extLst>
          </p:cNvPr>
          <p:cNvSpPr txBox="1"/>
          <p:nvPr/>
        </p:nvSpPr>
        <p:spPr>
          <a:xfrm>
            <a:off x="326849" y="1500723"/>
            <a:ext cx="1706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00" dirty="0">
                <a:solidFill>
                  <a:schemeClr val="bg1"/>
                </a:solidFill>
                <a:latin typeface="Segment"/>
              </a:rPr>
              <a:t>Guiseppe,</a:t>
            </a:r>
          </a:p>
          <a:p>
            <a:pPr algn="r"/>
            <a:r>
              <a:rPr lang="de-DE" sz="1400" dirty="0">
                <a:solidFill>
                  <a:schemeClr val="bg1"/>
                </a:solidFill>
                <a:latin typeface="Segment"/>
              </a:rPr>
              <a:t>lebertransplantiert</a:t>
            </a:r>
            <a:endParaRPr lang="de-CH" sz="1400" dirty="0">
              <a:solidFill>
                <a:schemeClr val="bg1"/>
              </a:solidFill>
              <a:latin typeface="Segment"/>
            </a:endParaRPr>
          </a:p>
        </p:txBody>
      </p:sp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</a:blip>
          <a:srcRect/>
          <a:stretch>
            <a:fillRect l="-14000" t="-19000" r="-1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A9F36BC-0AC9-55A1-09E2-855F4610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94478" y="6446837"/>
            <a:ext cx="3230036" cy="365125"/>
          </a:xfrm>
        </p:spPr>
        <p:txBody>
          <a:bodyPr/>
          <a:lstStyle/>
          <a:p>
            <a:pPr algn="r" rtl="0"/>
            <a:fld id="{B4204433-57FA-42C3-B0A9-6C05E744913C}" type="datetime1">
              <a:rPr lang="de-DE" noProof="0" smtClean="0">
                <a:solidFill>
                  <a:schemeClr val="tx1"/>
                </a:solidFill>
              </a:rPr>
              <a:pPr algn="r" rtl="0"/>
              <a:t>12.08.2026</a:t>
            </a:fld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AB8221-D537-CC9D-916F-782CFBE48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20</a:t>
            </a:fld>
            <a:endParaRPr lang="de-DE" noProof="0"/>
          </a:p>
        </p:txBody>
      </p:sp>
      <p:sp>
        <p:nvSpPr>
          <p:cNvPr id="11" name="Textfeld 8">
            <a:extLst>
              <a:ext uri="{FF2B5EF4-FFF2-40B4-BE49-F238E27FC236}">
                <a16:creationId xmlns:a16="http://schemas.microsoft.com/office/drawing/2014/main" id="{571F5CAB-6015-B7F3-7BD5-9A3B6EA127FE}"/>
              </a:ext>
            </a:extLst>
          </p:cNvPr>
          <p:cNvSpPr txBox="1"/>
          <p:nvPr/>
        </p:nvSpPr>
        <p:spPr>
          <a:xfrm>
            <a:off x="4497523" y="6245329"/>
            <a:ext cx="576500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accent1"/>
                </a:solidFill>
                <a:latin typeface="Segment" pitchFamily="50" charset="0"/>
              </a:rPr>
              <a:t>n total = </a:t>
            </a:r>
            <a:r>
              <a:rPr lang="de-DE" b="1">
                <a:solidFill>
                  <a:schemeClr val="accent1"/>
                </a:solidFill>
                <a:latin typeface="Segment" pitchFamily="50" charset="0"/>
              </a:rPr>
              <a:t>185</a:t>
            </a:r>
            <a:r>
              <a:rPr lang="de-DE">
                <a:solidFill>
                  <a:schemeClr val="accent1"/>
                </a:solidFill>
                <a:latin typeface="Segment" pitchFamily="50" charset="0"/>
              </a:rPr>
              <a:t> Organspendende</a:t>
            </a:r>
            <a:endParaRPr lang="de-CH">
              <a:solidFill>
                <a:schemeClr val="accent1"/>
              </a:solidFill>
              <a:latin typeface="Segment" pitchFamily="50" charset="0"/>
            </a:endParaRPr>
          </a:p>
        </p:txBody>
      </p:sp>
      <p:graphicFrame>
        <p:nvGraphicFramePr>
          <p:cNvPr id="18" name="Diagramm 17">
            <a:extLst>
              <a:ext uri="{FF2B5EF4-FFF2-40B4-BE49-F238E27FC236}">
                <a16:creationId xmlns:a16="http://schemas.microsoft.com/office/drawing/2014/main" id="{6CC5B3E5-7B14-52BF-CF26-90D96C500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460158"/>
              </p:ext>
            </p:extLst>
          </p:nvPr>
        </p:nvGraphicFramePr>
        <p:xfrm>
          <a:off x="4027674" y="1020772"/>
          <a:ext cx="8177482" cy="522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E67F0A7-2DD0-9272-6ED1-C49D56EA1CBF}"/>
              </a:ext>
            </a:extLst>
          </p:cNvPr>
          <p:cNvSpPr txBox="1">
            <a:spLocks/>
          </p:cNvSpPr>
          <p:nvPr/>
        </p:nvSpPr>
        <p:spPr>
          <a:xfrm>
            <a:off x="7714356" y="1702346"/>
            <a:ext cx="583641" cy="355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b="1">
                <a:solidFill>
                  <a:schemeClr val="accent1"/>
                </a:solidFill>
              </a:rPr>
              <a:t>3 %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68A6A42-CB9B-89F0-74C8-D91890A2CCDE}"/>
              </a:ext>
            </a:extLst>
          </p:cNvPr>
          <p:cNvSpPr txBox="1">
            <a:spLocks/>
          </p:cNvSpPr>
          <p:nvPr/>
        </p:nvSpPr>
        <p:spPr>
          <a:xfrm>
            <a:off x="9309496" y="3591459"/>
            <a:ext cx="752859" cy="3645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b="1">
                <a:solidFill>
                  <a:schemeClr val="accent1"/>
                </a:solidFill>
              </a:rPr>
              <a:t>44 %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79E1302-52EE-4CD0-372C-70CB348F94D8}"/>
              </a:ext>
            </a:extLst>
          </p:cNvPr>
          <p:cNvSpPr txBox="1">
            <a:spLocks/>
          </p:cNvSpPr>
          <p:nvPr/>
        </p:nvSpPr>
        <p:spPr>
          <a:xfrm>
            <a:off x="6692424" y="2178775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b="1">
                <a:solidFill>
                  <a:schemeClr val="accent1"/>
                </a:solidFill>
              </a:rPr>
              <a:t>16 %</a:t>
            </a:r>
            <a:endParaRPr lang="de-CH" sz="1400">
              <a:solidFill>
                <a:schemeClr val="accent1"/>
              </a:solidFill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B657997-2F56-8C88-2EDC-DF8AA355F95F}"/>
              </a:ext>
            </a:extLst>
          </p:cNvPr>
          <p:cNvSpPr txBox="1">
            <a:spLocks/>
          </p:cNvSpPr>
          <p:nvPr/>
        </p:nvSpPr>
        <p:spPr>
          <a:xfrm>
            <a:off x="6692424" y="4679874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b="1">
                <a:solidFill>
                  <a:schemeClr val="accent1"/>
                </a:solidFill>
              </a:rPr>
              <a:t>37 %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9872ACF1-1AF3-C235-51F6-E503AEDF6CF4}"/>
              </a:ext>
            </a:extLst>
          </p:cNvPr>
          <p:cNvSpPr txBox="1">
            <a:spLocks/>
          </p:cNvSpPr>
          <p:nvPr/>
        </p:nvSpPr>
        <p:spPr>
          <a:xfrm>
            <a:off x="10061657" y="3446579"/>
            <a:ext cx="1863850" cy="696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>
                <a:solidFill>
                  <a:schemeClr val="accent1"/>
                </a:solidFill>
              </a:rPr>
              <a:t>Sauerstoff-mangel (81)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2DAD17-C029-2F14-6C28-12B891E39D35}"/>
              </a:ext>
            </a:extLst>
          </p:cNvPr>
          <p:cNvSpPr txBox="1">
            <a:spLocks/>
          </p:cNvSpPr>
          <p:nvPr/>
        </p:nvSpPr>
        <p:spPr>
          <a:xfrm rot="16200000">
            <a:off x="-1623257" y="2645612"/>
            <a:ext cx="5427269" cy="18916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spc="-50" baseline="0">
                <a:solidFill>
                  <a:srgbClr val="FFFFFF"/>
                </a:solidFill>
                <a:latin typeface="Segment ExtBd" pitchFamily="50" charset="0"/>
                <a:ea typeface="+mj-ea"/>
                <a:cs typeface="+mj-cs"/>
              </a:defRPr>
            </a:lvl1pPr>
          </a:lstStyle>
          <a:p>
            <a:r>
              <a:rPr lang="de-CH" sz="4400" b="1"/>
              <a:t>Todesursachen</a:t>
            </a:r>
          </a:p>
          <a:p>
            <a:endParaRPr lang="de-DE" sz="440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F8EBAB7-2536-99F7-6833-7600D37AF760}"/>
              </a:ext>
            </a:extLst>
          </p:cNvPr>
          <p:cNvSpPr txBox="1">
            <a:spLocks/>
          </p:cNvSpPr>
          <p:nvPr/>
        </p:nvSpPr>
        <p:spPr>
          <a:xfrm rot="16200000">
            <a:off x="65105" y="4012651"/>
            <a:ext cx="3661516" cy="923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2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/>
              <a:t>Organspendende 2025</a:t>
            </a:r>
          </a:p>
        </p:txBody>
      </p:sp>
    </p:spTree>
    <p:extLst>
      <p:ext uri="{BB962C8B-B14F-4D97-AF65-F5344CB8AC3E}">
        <p14:creationId xmlns:p14="http://schemas.microsoft.com/office/powerpoint/2010/main" val="2596625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-18000" t="-24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1A1D9-FC94-549D-289F-B26763F87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nhaltsplatzhalter 9">
            <a:extLst>
              <a:ext uri="{FF2B5EF4-FFF2-40B4-BE49-F238E27FC236}">
                <a16:creationId xmlns:a16="http://schemas.microsoft.com/office/drawing/2014/main" id="{24A31E07-A6CD-F2A1-D6C7-2C4A8AA8D8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728506"/>
              </p:ext>
            </p:extLst>
          </p:nvPr>
        </p:nvGraphicFramePr>
        <p:xfrm>
          <a:off x="5970038" y="1661516"/>
          <a:ext cx="4897582" cy="416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C0E1773-F695-6AFD-74C4-6E00D57E5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05633"/>
            <a:ext cx="10058400" cy="84163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spcAft>
                <a:spcPts val="120"/>
              </a:spcAft>
            </a:pPr>
            <a:r>
              <a:rPr lang="de-CH" sz="4000"/>
              <a:t>Todesursachen der Organspendenden</a:t>
            </a:r>
            <a:br>
              <a:rPr lang="de-CH" sz="3600"/>
            </a:br>
            <a:r>
              <a:rPr lang="de-CH" sz="2400" b="0">
                <a:latin typeface="Segment" pitchFamily="50" charset="0"/>
              </a:rPr>
              <a:t>Prozentuale Verteilung 2025</a:t>
            </a:r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0920E26F-EC53-2542-A939-0693D60D41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9478919"/>
              </p:ext>
            </p:extLst>
          </p:nvPr>
        </p:nvGraphicFramePr>
        <p:xfrm>
          <a:off x="741361" y="1661516"/>
          <a:ext cx="4896000" cy="416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1D876E-119D-70B5-E2FA-4EBADDA00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947E33-3239-9D10-E6C3-0752AD6B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21</a:t>
            </a:fld>
            <a:endParaRPr lang="de-DE" noProof="0"/>
          </a:p>
        </p:txBody>
      </p:sp>
      <p:sp>
        <p:nvSpPr>
          <p:cNvPr id="11" name="Textfeld 8">
            <a:extLst>
              <a:ext uri="{FF2B5EF4-FFF2-40B4-BE49-F238E27FC236}">
                <a16:creationId xmlns:a16="http://schemas.microsoft.com/office/drawing/2014/main" id="{0E35244D-E755-4B9E-8EAE-E7E6FD901EE3}"/>
              </a:ext>
            </a:extLst>
          </p:cNvPr>
          <p:cNvSpPr txBox="1"/>
          <p:nvPr/>
        </p:nvSpPr>
        <p:spPr>
          <a:xfrm>
            <a:off x="6898888" y="1751682"/>
            <a:ext cx="817561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accent1"/>
                </a:solidFill>
                <a:latin typeface="Segment" pitchFamily="50" charset="0"/>
              </a:rPr>
              <a:t>n total = </a:t>
            </a:r>
            <a:r>
              <a:rPr lang="de-DE" b="1">
                <a:solidFill>
                  <a:schemeClr val="accent1"/>
                </a:solidFill>
                <a:latin typeface="Segment" pitchFamily="50" charset="0"/>
              </a:rPr>
              <a:t>90</a:t>
            </a:r>
            <a:r>
              <a:rPr lang="de-DE">
                <a:solidFill>
                  <a:schemeClr val="accent1"/>
                </a:solidFill>
                <a:latin typeface="Segment" pitchFamily="50" charset="0"/>
              </a:rPr>
              <a:t> Organspendende</a:t>
            </a:r>
          </a:p>
          <a:p>
            <a:endParaRPr lang="de-CH">
              <a:solidFill>
                <a:schemeClr val="accent1"/>
              </a:solidFill>
              <a:latin typeface="Segment" pitchFamily="50" charset="0"/>
            </a:endParaRPr>
          </a:p>
        </p:txBody>
      </p:sp>
      <p:sp>
        <p:nvSpPr>
          <p:cNvPr id="12" name="Textfeld 8">
            <a:extLst>
              <a:ext uri="{FF2B5EF4-FFF2-40B4-BE49-F238E27FC236}">
                <a16:creationId xmlns:a16="http://schemas.microsoft.com/office/drawing/2014/main" id="{223F6E18-C67F-AD89-B3BC-91E6F2DE5C63}"/>
              </a:ext>
            </a:extLst>
          </p:cNvPr>
          <p:cNvSpPr txBox="1"/>
          <p:nvPr/>
        </p:nvSpPr>
        <p:spPr>
          <a:xfrm>
            <a:off x="1198419" y="1751682"/>
            <a:ext cx="457980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1"/>
                </a:solidFill>
                <a:latin typeface="Segment" pitchFamily="50" charset="0"/>
              </a:rPr>
              <a:t>n total = </a:t>
            </a:r>
            <a:r>
              <a:rPr lang="de-DE" b="1" dirty="0">
                <a:solidFill>
                  <a:schemeClr val="accent1"/>
                </a:solidFill>
                <a:latin typeface="Segment" pitchFamily="50" charset="0"/>
              </a:rPr>
              <a:t>95</a:t>
            </a:r>
            <a:r>
              <a:rPr lang="de-DE" dirty="0">
                <a:solidFill>
                  <a:schemeClr val="accent1"/>
                </a:solidFill>
                <a:latin typeface="Segment" pitchFamily="50" charset="0"/>
              </a:rPr>
              <a:t> Organspendende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AB97888-B98C-B764-17A5-0957E2B76994}"/>
              </a:ext>
            </a:extLst>
          </p:cNvPr>
          <p:cNvSpPr txBox="1">
            <a:spLocks/>
          </p:cNvSpPr>
          <p:nvPr/>
        </p:nvSpPr>
        <p:spPr>
          <a:xfrm>
            <a:off x="3223803" y="2972661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28 %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79F40C4-D8BA-02C2-0A9D-C53E93617CF0}"/>
              </a:ext>
            </a:extLst>
          </p:cNvPr>
          <p:cNvSpPr txBox="1">
            <a:spLocks/>
          </p:cNvSpPr>
          <p:nvPr/>
        </p:nvSpPr>
        <p:spPr>
          <a:xfrm>
            <a:off x="2237931" y="4579655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50 %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1080CD9-4CC6-57E0-CBF6-345ACE43ADCE}"/>
              </a:ext>
            </a:extLst>
          </p:cNvPr>
          <p:cNvSpPr txBox="1">
            <a:spLocks/>
          </p:cNvSpPr>
          <p:nvPr/>
        </p:nvSpPr>
        <p:spPr>
          <a:xfrm>
            <a:off x="1549795" y="2862932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20 %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AA4A1AD-CA26-67BD-7BFD-D142570D387E}"/>
              </a:ext>
            </a:extLst>
          </p:cNvPr>
          <p:cNvSpPr txBox="1">
            <a:spLocks/>
          </p:cNvSpPr>
          <p:nvPr/>
        </p:nvSpPr>
        <p:spPr>
          <a:xfrm>
            <a:off x="2445023" y="2393606"/>
            <a:ext cx="791656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2 %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54254DC3-BC23-12F0-A063-769EE3B9A86E}"/>
              </a:ext>
            </a:extLst>
          </p:cNvPr>
          <p:cNvSpPr txBox="1">
            <a:spLocks/>
          </p:cNvSpPr>
          <p:nvPr/>
        </p:nvSpPr>
        <p:spPr>
          <a:xfrm>
            <a:off x="8092547" y="2390992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3 %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D8F0EC2-2828-E22A-1C14-F8D1FA636B8E}"/>
              </a:ext>
            </a:extLst>
          </p:cNvPr>
          <p:cNvSpPr txBox="1">
            <a:spLocks/>
          </p:cNvSpPr>
          <p:nvPr/>
        </p:nvSpPr>
        <p:spPr>
          <a:xfrm>
            <a:off x="9051815" y="3922697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61 %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57262B2-485D-3D40-7E3B-3F6D78048FC7}"/>
              </a:ext>
            </a:extLst>
          </p:cNvPr>
          <p:cNvSpPr txBox="1">
            <a:spLocks/>
          </p:cNvSpPr>
          <p:nvPr/>
        </p:nvSpPr>
        <p:spPr>
          <a:xfrm>
            <a:off x="7020217" y="3694242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24 %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FB14B8F8-BD1F-950D-357E-9D65F4ECDE53}"/>
              </a:ext>
            </a:extLst>
          </p:cNvPr>
          <p:cNvSpPr txBox="1">
            <a:spLocks/>
          </p:cNvSpPr>
          <p:nvPr/>
        </p:nvSpPr>
        <p:spPr>
          <a:xfrm>
            <a:off x="7474487" y="2707404"/>
            <a:ext cx="902662" cy="45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rgbClr val="FFFFFF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>
                <a:solidFill>
                  <a:schemeClr val="accent1"/>
                </a:solidFill>
              </a:rPr>
              <a:t>12 %</a:t>
            </a:r>
          </a:p>
          <a:p>
            <a:endParaRPr lang="de-CH">
              <a:solidFill>
                <a:schemeClr val="accent1"/>
              </a:solidFill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0E77DF5-3C9C-0DD2-1F4E-FC3CEE7E39DE}"/>
              </a:ext>
            </a:extLst>
          </p:cNvPr>
          <p:cNvGrpSpPr/>
          <p:nvPr/>
        </p:nvGrpSpPr>
        <p:grpSpPr>
          <a:xfrm>
            <a:off x="1167531" y="5810490"/>
            <a:ext cx="9241851" cy="393700"/>
            <a:chOff x="1202494" y="5810490"/>
            <a:chExt cx="9241851" cy="393700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7D980D1B-435F-A511-7163-943F10E7A629}"/>
                </a:ext>
              </a:extLst>
            </p:cNvPr>
            <p:cNvGrpSpPr/>
            <p:nvPr/>
          </p:nvGrpSpPr>
          <p:grpSpPr>
            <a:xfrm>
              <a:off x="7000324" y="5810490"/>
              <a:ext cx="2374943" cy="393700"/>
              <a:chOff x="4837369" y="4667723"/>
              <a:chExt cx="2444392" cy="393700"/>
            </a:xfrm>
          </p:grpSpPr>
          <p:sp>
            <p:nvSpPr>
              <p:cNvPr id="16" name="Content Placeholder 3">
                <a:extLst>
                  <a:ext uri="{FF2B5EF4-FFF2-40B4-BE49-F238E27FC236}">
                    <a16:creationId xmlns:a16="http://schemas.microsoft.com/office/drawing/2014/main" id="{F59B9B2B-9D47-548D-D94D-AD3C26D75C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38948" y="4667723"/>
                <a:ext cx="2442813" cy="393700"/>
              </a:xfrm>
              <a:prstGeom prst="rect">
                <a:avLst/>
              </a:prstGeom>
            </p:spPr>
            <p:txBody>
              <a:bodyPr vert="horz" lIns="0" tIns="45720" rIns="0" bIns="45720" rtlCol="0" anchor="ctr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11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19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7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700" indent="-26670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en-US" sz="1800" dirty="0" err="1"/>
                  <a:t>Sauerstoffmangel</a:t>
                </a:r>
                <a:endParaRPr lang="en-US" sz="1800" dirty="0"/>
              </a:p>
            </p:txBody>
          </p:sp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A60C4C60-C3E0-5B60-BB1D-84539234728C}"/>
                  </a:ext>
                </a:extLst>
              </p:cNvPr>
              <p:cNvSpPr/>
              <p:nvPr/>
            </p:nvSpPr>
            <p:spPr>
              <a:xfrm>
                <a:off x="4837369" y="4795994"/>
                <a:ext cx="140800" cy="13716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21EAB143-8F35-267D-D76B-77DAF5337314}"/>
                </a:ext>
              </a:extLst>
            </p:cNvPr>
            <p:cNvGrpSpPr/>
            <p:nvPr/>
          </p:nvGrpSpPr>
          <p:grpSpPr>
            <a:xfrm>
              <a:off x="1202494" y="5810490"/>
              <a:ext cx="2569795" cy="393700"/>
              <a:chOff x="4837370" y="4667723"/>
              <a:chExt cx="2569795" cy="393700"/>
            </a:xfrm>
          </p:grpSpPr>
          <p:sp>
            <p:nvSpPr>
              <p:cNvPr id="21" name="Content Placeholder 3">
                <a:extLst>
                  <a:ext uri="{FF2B5EF4-FFF2-40B4-BE49-F238E27FC236}">
                    <a16:creationId xmlns:a16="http://schemas.microsoft.com/office/drawing/2014/main" id="{C9ECDE12-2EE0-C8C3-A0C8-2D77156827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38948" y="4667723"/>
                <a:ext cx="2568217" cy="393700"/>
              </a:xfrm>
              <a:prstGeom prst="rect">
                <a:avLst/>
              </a:prstGeom>
            </p:spPr>
            <p:txBody>
              <a:bodyPr vert="horz" lIns="0" tIns="45720" rIns="0" bIns="45720" rtlCol="0" anchor="ctr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11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19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7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700" indent="-26670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en-US" sz="1800" dirty="0" err="1"/>
                  <a:t>Schädel</a:t>
                </a:r>
                <a:r>
                  <a:rPr lang="en-US" sz="1800" dirty="0"/>
                  <a:t>-Hirn-Trauma</a:t>
                </a:r>
              </a:p>
            </p:txBody>
          </p:sp>
          <p:sp>
            <p:nvSpPr>
              <p:cNvPr id="28" name="Rechteck 27">
                <a:extLst>
                  <a:ext uri="{FF2B5EF4-FFF2-40B4-BE49-F238E27FC236}">
                    <a16:creationId xmlns:a16="http://schemas.microsoft.com/office/drawing/2014/main" id="{A7692890-BB6D-6F8D-9698-946FC97F7BC2}"/>
                  </a:ext>
                </a:extLst>
              </p:cNvPr>
              <p:cNvSpPr/>
              <p:nvPr/>
            </p:nvSpPr>
            <p:spPr>
              <a:xfrm>
                <a:off x="4837370" y="4795994"/>
                <a:ext cx="137160" cy="1371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F98A234F-811A-EFFD-C6C8-686BCE81DF18}"/>
                </a:ext>
              </a:extLst>
            </p:cNvPr>
            <p:cNvGrpSpPr/>
            <p:nvPr/>
          </p:nvGrpSpPr>
          <p:grpSpPr>
            <a:xfrm>
              <a:off x="9375267" y="5810490"/>
              <a:ext cx="1069078" cy="393700"/>
              <a:chOff x="4837370" y="4667723"/>
              <a:chExt cx="2682176" cy="393700"/>
            </a:xfrm>
          </p:grpSpPr>
          <p:sp>
            <p:nvSpPr>
              <p:cNvPr id="31" name="Content Placeholder 3">
                <a:extLst>
                  <a:ext uri="{FF2B5EF4-FFF2-40B4-BE49-F238E27FC236}">
                    <a16:creationId xmlns:a16="http://schemas.microsoft.com/office/drawing/2014/main" id="{92364C14-3761-1AE3-F2BD-AB2EEF5D95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38948" y="4667723"/>
                <a:ext cx="2680598" cy="393700"/>
              </a:xfrm>
              <a:prstGeom prst="rect">
                <a:avLst/>
              </a:prstGeom>
            </p:spPr>
            <p:txBody>
              <a:bodyPr vert="horz" lIns="0" tIns="45720" rIns="0" bIns="45720" rtlCol="0" anchor="ctr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11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19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7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700" indent="-26670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Andere</a:t>
                </a:r>
              </a:p>
            </p:txBody>
          </p:sp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24BD4A7E-5715-1B06-C493-3D43E20DADC0}"/>
                  </a:ext>
                </a:extLst>
              </p:cNvPr>
              <p:cNvSpPr/>
              <p:nvPr/>
            </p:nvSpPr>
            <p:spPr>
              <a:xfrm>
                <a:off x="4837370" y="4795994"/>
                <a:ext cx="343213" cy="13716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74DD857A-60DF-2D3C-3CE3-C85EE5CCC052}"/>
                </a:ext>
              </a:extLst>
            </p:cNvPr>
            <p:cNvGrpSpPr/>
            <p:nvPr/>
          </p:nvGrpSpPr>
          <p:grpSpPr>
            <a:xfrm>
              <a:off x="4096388" y="5810490"/>
              <a:ext cx="2903933" cy="393700"/>
              <a:chOff x="4837369" y="4667723"/>
              <a:chExt cx="3761019" cy="393700"/>
            </a:xfrm>
          </p:grpSpPr>
          <p:sp>
            <p:nvSpPr>
              <p:cNvPr id="34" name="Content Placeholder 3">
                <a:extLst>
                  <a:ext uri="{FF2B5EF4-FFF2-40B4-BE49-F238E27FC236}">
                    <a16:creationId xmlns:a16="http://schemas.microsoft.com/office/drawing/2014/main" id="{E5E83C94-5BE2-A8E4-E458-ADF73D3DF6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38947" y="4667723"/>
                <a:ext cx="3759441" cy="393700"/>
              </a:xfrm>
              <a:prstGeom prst="rect">
                <a:avLst/>
              </a:prstGeom>
            </p:spPr>
            <p:txBody>
              <a:bodyPr vert="horz" lIns="0" tIns="45720" rIns="0" bIns="45720" rtlCol="0" anchor="ctr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11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19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7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700" indent="-266700">
                  <a:buClr>
                    <a:schemeClr val="accent4"/>
                  </a:buClr>
                  <a:buFont typeface="Arial" panose="020B0604020202020204" pitchFamily="34" charset="0"/>
                  <a:buChar char="•"/>
                </a:pPr>
                <a:r>
                  <a:rPr lang="en-US" sz="1800" dirty="0" err="1"/>
                  <a:t>Hirnblutung</a:t>
                </a:r>
                <a:r>
                  <a:rPr lang="en-US" sz="1800" dirty="0"/>
                  <a:t>/</a:t>
                </a:r>
                <a:r>
                  <a:rPr lang="en-US" sz="1800" dirty="0" err="1"/>
                  <a:t>Hirnschlag</a:t>
                </a:r>
                <a:endParaRPr lang="en-US" sz="1800" dirty="0"/>
              </a:p>
            </p:txBody>
          </p:sp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502B09A6-F44A-3C84-525D-A2127C3A91A3}"/>
                  </a:ext>
                </a:extLst>
              </p:cNvPr>
              <p:cNvSpPr/>
              <p:nvPr/>
            </p:nvSpPr>
            <p:spPr>
              <a:xfrm>
                <a:off x="4837369" y="4795994"/>
                <a:ext cx="177176" cy="13716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7882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BEBF21E6-D932-9FC4-06DF-6B16DA0942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6517" t="1807" r="15982" b="1794"/>
          <a:stretch>
            <a:fillRect/>
          </a:stretch>
        </p:blipFill>
        <p:spPr>
          <a:xfrm>
            <a:off x="0" y="-1"/>
            <a:ext cx="4732338" cy="6396039"/>
          </a:xfrm>
          <a:prstGeom prst="rect">
            <a:avLst/>
          </a:prstGeom>
          <a:ln>
            <a:noFill/>
          </a:ln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68539E-2A7B-16C1-7BA2-EE866EBF6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83" y="2696463"/>
            <a:ext cx="6151126" cy="2771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200" dirty="0">
                <a:latin typeface="Segment Black" pitchFamily="50" charset="0"/>
              </a:rPr>
              <a:t>Ausschlussgründe für eine Organspende: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CH" sz="2000" dirty="0"/>
              <a:t>Schwere systemische Infektion​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CH" sz="2000" dirty="0"/>
              <a:t>Erkrankung des zentralen Nervensystem​s (Tollwut, </a:t>
            </a:r>
            <a:r>
              <a:rPr lang="de-CH" sz="2000" dirty="0" err="1"/>
              <a:t>Prionenerkrankungen</a:t>
            </a:r>
            <a:r>
              <a:rPr lang="de-CH" sz="2000" dirty="0"/>
              <a:t> ​wie z. B. Creutzfeldt-Jakob)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CH" sz="2000" b="1" dirty="0"/>
              <a:t>Wichtig: keine Altersgrenze nach oben</a:t>
            </a:r>
            <a:r>
              <a:rPr lang="de-CH" sz="2000" dirty="0"/>
              <a:t>​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31DFB7-B399-A1C9-D266-081BD040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7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4B0DD9-4A07-71B8-8C20-BB30F8E17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22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263EF19-2F28-C5B8-2970-E6D35B99B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de-CH" b="1"/>
              <a:t>Medizinische Kontraindikationen</a:t>
            </a:r>
          </a:p>
        </p:txBody>
      </p:sp>
      <p:sp>
        <p:nvSpPr>
          <p:cNvPr id="10" name="Untertitel 3">
            <a:extLst>
              <a:ext uri="{FF2B5EF4-FFF2-40B4-BE49-F238E27FC236}">
                <a16:creationId xmlns:a16="http://schemas.microsoft.com/office/drawing/2014/main" id="{33BF0344-8058-E1AA-59F2-3123DD0BED3F}"/>
              </a:ext>
            </a:extLst>
          </p:cNvPr>
          <p:cNvSpPr txBox="1">
            <a:spLocks/>
          </p:cNvSpPr>
          <p:nvPr/>
        </p:nvSpPr>
        <p:spPr>
          <a:xfrm>
            <a:off x="130470" y="6033737"/>
            <a:ext cx="3724507" cy="5956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200" dirty="0">
                <a:solidFill>
                  <a:schemeClr val="bg2">
                    <a:lumMod val="90000"/>
                  </a:schemeClr>
                </a:solidFill>
              </a:rPr>
              <a:t>Foto: Keystone, Gaëtan Bally</a:t>
            </a:r>
          </a:p>
        </p:txBody>
      </p:sp>
    </p:spTree>
    <p:extLst>
      <p:ext uri="{BB962C8B-B14F-4D97-AF65-F5344CB8AC3E}">
        <p14:creationId xmlns:p14="http://schemas.microsoft.com/office/powerpoint/2010/main" val="238377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89FEC1-CDFC-C50A-7B13-FE2CF32D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2427" y="2799644"/>
            <a:ext cx="5622481" cy="2609075"/>
          </a:xfrm>
        </p:spPr>
        <p:txBody>
          <a:bodyPr>
            <a:noAutofit/>
          </a:bodyPr>
          <a:lstStyle/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dirty="0"/>
              <a:t>Irreversibler Funktionsausfall von Hirn </a:t>
            </a:r>
            <a:br>
              <a:rPr lang="de-CH" sz="2000" dirty="0"/>
            </a:br>
            <a:r>
              <a:rPr lang="de-CH" sz="2000" dirty="0"/>
              <a:t>und Hirnstamm</a:t>
            </a:r>
            <a:r>
              <a:rPr lang="en-US" sz="2000" dirty="0"/>
              <a:t>​</a:t>
            </a:r>
          </a:p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dirty="0"/>
              <a:t>Hirntod ist nicht gleich Koma</a:t>
            </a:r>
            <a:r>
              <a:rPr lang="en-US" sz="2000" dirty="0"/>
              <a:t>​</a:t>
            </a:r>
            <a:br>
              <a:rPr lang="en-US" sz="2000" dirty="0"/>
            </a:br>
            <a:br>
              <a:rPr lang="en-US" sz="300" dirty="0"/>
            </a:br>
            <a:r>
              <a:rPr lang="de-CH" sz="2000" dirty="0"/>
              <a:t>Koma = partielle Schädigung des Gehirns, potenziell </a:t>
            </a:r>
            <a:r>
              <a:rPr lang="de-CH" sz="2000" b="1" dirty="0"/>
              <a:t>reversibel</a:t>
            </a:r>
            <a:r>
              <a:rPr lang="de-CH" sz="2000" dirty="0"/>
              <a:t>, </a:t>
            </a:r>
            <a:r>
              <a:rPr lang="en-US" sz="2000" dirty="0"/>
              <a:t>​</a:t>
            </a:r>
            <a:r>
              <a:rPr lang="de-CH" sz="2000" dirty="0"/>
              <a:t>Patientinnen und Patienten reagieren auf gewisse Reize </a:t>
            </a:r>
            <a:br>
              <a:rPr lang="de-CH" sz="2000" dirty="0"/>
            </a:br>
            <a:r>
              <a:rPr lang="de-CH" sz="2000" dirty="0"/>
              <a:t>und zeigen Hirnaktivität</a:t>
            </a:r>
            <a:endParaRPr lang="en-US" sz="2000" dirty="0"/>
          </a:p>
          <a:p>
            <a:pPr marL="266700" indent="-26670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EB2790-66AB-17DF-3806-6ECADDE8E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8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19D3C0-91A2-9B0F-4684-FE7C63E2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23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29927E0-6710-AA6C-48D0-4519B6694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5902" y="277685"/>
            <a:ext cx="6571488" cy="2093975"/>
          </a:xfrm>
        </p:spPr>
        <p:txBody>
          <a:bodyPr>
            <a:normAutofit/>
          </a:bodyPr>
          <a:lstStyle/>
          <a:p>
            <a:r>
              <a:rPr lang="de-CH" b="1"/>
              <a:t>Hirntod –</a:t>
            </a:r>
            <a:br>
              <a:rPr lang="de-CH" b="1"/>
            </a:br>
            <a:r>
              <a:rPr lang="de-CH" b="1"/>
              <a:t>bildgebende Diagnostik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33283AE-4070-9DF1-55A5-E2DEBB6E0C32}"/>
              </a:ext>
            </a:extLst>
          </p:cNvPr>
          <p:cNvSpPr txBox="1"/>
          <p:nvPr/>
        </p:nvSpPr>
        <p:spPr>
          <a:xfrm>
            <a:off x="540328" y="5986401"/>
            <a:ext cx="112332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200">
                <a:solidFill>
                  <a:schemeClr val="accent1"/>
                </a:solidFill>
                <a:latin typeface="Segment" pitchFamily="50" charset="0"/>
              </a:rPr>
              <a:t>Quellen: M. van Straten (2007); American Journal </a:t>
            </a:r>
            <a:r>
              <a:rPr lang="de-CH" sz="1200" err="1">
                <a:solidFill>
                  <a:schemeClr val="accent1"/>
                </a:solidFill>
                <a:latin typeface="Segment" pitchFamily="50" charset="0"/>
              </a:rPr>
              <a:t>of</a:t>
            </a:r>
            <a:r>
              <a:rPr lang="de-CH" sz="1200">
                <a:solidFill>
                  <a:schemeClr val="accent1"/>
                </a:solidFill>
                <a:latin typeface="Segment" pitchFamily="50" charset="0"/>
              </a:rPr>
              <a:t> Neuroradiology 28 (3) 421-427, https://donatelifecalifornia.org/ und Kummer (2019); https://ysjournal.com/ </a:t>
            </a:r>
            <a:endParaRPr lang="en-US" sz="1200">
              <a:solidFill>
                <a:schemeClr val="accent1"/>
              </a:solidFill>
              <a:latin typeface="Segment" pitchFamily="50" charset="0"/>
            </a:endParaRPr>
          </a:p>
        </p:txBody>
      </p:sp>
      <p:pic>
        <p:nvPicPr>
          <p:cNvPr id="2" name="Grafik 1" descr="A picture of what brain death looks like in the brain. ">
            <a:extLst>
              <a:ext uri="{FF2B5EF4-FFF2-40B4-BE49-F238E27FC236}">
                <a16:creationId xmlns:a16="http://schemas.microsoft.com/office/drawing/2014/main" id="{CD212CD2-DCF4-3CC8-BC01-FF48F1AE5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051" y="3365099"/>
            <a:ext cx="1819683" cy="1819683"/>
          </a:xfrm>
          <a:prstGeom prst="rect">
            <a:avLst/>
          </a:prstGeom>
        </p:spPr>
      </p:pic>
      <p:pic>
        <p:nvPicPr>
          <p:cNvPr id="5" name="Grafik 4" descr="Normal Brain to compare to what brain death looks like.">
            <a:extLst>
              <a:ext uri="{FF2B5EF4-FFF2-40B4-BE49-F238E27FC236}">
                <a16:creationId xmlns:a16="http://schemas.microsoft.com/office/drawing/2014/main" id="{2ED966A1-3B6B-8B3C-CD03-B9E07559E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3918" y="851358"/>
            <a:ext cx="1819683" cy="181968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81A199D-3723-A4D4-F2DA-BAB68B6DDE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046" t="13235" r="5939" b="2088"/>
          <a:stretch/>
        </p:blipFill>
        <p:spPr>
          <a:xfrm>
            <a:off x="643464" y="851358"/>
            <a:ext cx="1495318" cy="181968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75BADC-7325-5872-BE7E-BDF32BE0ED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786" r="-2524"/>
          <a:stretch>
            <a:fillRect/>
          </a:stretch>
        </p:blipFill>
        <p:spPr>
          <a:xfrm>
            <a:off x="643464" y="3305060"/>
            <a:ext cx="3155723" cy="1889802"/>
          </a:xfrm>
          <a:prstGeom prst="rect">
            <a:avLst/>
          </a:prstGeom>
        </p:spPr>
      </p:pic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B9DF507F-0670-93F6-3865-EAB2981BF8FB}"/>
              </a:ext>
            </a:extLst>
          </p:cNvPr>
          <p:cNvSpPr txBox="1">
            <a:spLocks noChangeAspect="1"/>
          </p:cNvSpPr>
          <p:nvPr/>
        </p:nvSpPr>
        <p:spPr>
          <a:xfrm>
            <a:off x="643464" y="2736892"/>
            <a:ext cx="2580852" cy="345374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de-CH" sz="1800" b="1">
              <a:latin typeface="Segment ExtBd" pitchFamily="50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4F3519D-901E-4C1C-9142-835A2826784A}"/>
              </a:ext>
            </a:extLst>
          </p:cNvPr>
          <p:cNvSpPr txBox="1">
            <a:spLocks noChangeAspect="1"/>
          </p:cNvSpPr>
          <p:nvPr/>
        </p:nvSpPr>
        <p:spPr>
          <a:xfrm>
            <a:off x="643463" y="5317242"/>
            <a:ext cx="4417267" cy="345374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CH" sz="2000" dirty="0">
                <a:latin typeface="Segment ExtBd"/>
              </a:rPr>
              <a:t>Schwere Hirnblutung mit Hirntod</a:t>
            </a:r>
            <a:endParaRPr lang="de-CH" sz="2000" b="1" dirty="0">
              <a:latin typeface="Segment ExtBd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85C5518-A917-610F-07D7-AAEFA13A7FBF}"/>
              </a:ext>
            </a:extLst>
          </p:cNvPr>
          <p:cNvSpPr txBox="1">
            <a:spLocks noChangeAspect="1"/>
          </p:cNvSpPr>
          <p:nvPr/>
        </p:nvSpPr>
        <p:spPr>
          <a:xfrm>
            <a:off x="643462" y="2799644"/>
            <a:ext cx="4417267" cy="345374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CH" sz="2000" dirty="0">
                <a:latin typeface="Segment ExtBd"/>
              </a:rPr>
              <a:t>Durchblutetes Gehirn, unauffällig</a:t>
            </a:r>
            <a:endParaRPr lang="de-CH" sz="2000" b="1" dirty="0">
              <a:latin typeface="Segment ExtBd"/>
            </a:endParaRPr>
          </a:p>
        </p:txBody>
      </p:sp>
    </p:spTree>
    <p:extLst>
      <p:ext uri="{BB962C8B-B14F-4D97-AF65-F5344CB8AC3E}">
        <p14:creationId xmlns:p14="http://schemas.microsoft.com/office/powerpoint/2010/main" val="2379881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F21CE8D9-144E-C906-1ACE-51B6F4D45384}"/>
              </a:ext>
            </a:extLst>
          </p:cNvPr>
          <p:cNvSpPr/>
          <p:nvPr/>
        </p:nvSpPr>
        <p:spPr>
          <a:xfrm rot="16200000">
            <a:off x="6886427" y="3703956"/>
            <a:ext cx="1620000" cy="2584853"/>
          </a:xfrm>
          <a:prstGeom prst="rect">
            <a:avLst/>
          </a:prstGeom>
          <a:gradFill flip="none" rotWithShape="1">
            <a:gsLst>
              <a:gs pos="0">
                <a:srgbClr val="D4E2F1"/>
              </a:gs>
              <a:gs pos="100000">
                <a:schemeClr val="accent3">
                  <a:lumMod val="60000"/>
                  <a:lumOff val="40000"/>
                  <a:alpha val="3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5FA2D36-64D6-91B5-E8F2-81C7DCD16A67}"/>
              </a:ext>
            </a:extLst>
          </p:cNvPr>
          <p:cNvSpPr/>
          <p:nvPr/>
        </p:nvSpPr>
        <p:spPr>
          <a:xfrm rot="16200000">
            <a:off x="9607666" y="3703956"/>
            <a:ext cx="1620000" cy="2584853"/>
          </a:xfrm>
          <a:prstGeom prst="rect">
            <a:avLst/>
          </a:prstGeom>
          <a:gradFill flip="none" rotWithShape="1">
            <a:gsLst>
              <a:gs pos="1000">
                <a:schemeClr val="accent3">
                  <a:lumMod val="60000"/>
                  <a:lumOff val="40000"/>
                  <a:alpha val="30000"/>
                </a:schemeClr>
              </a:gs>
              <a:gs pos="100000">
                <a:schemeClr val="accent3">
                  <a:lumMod val="20000"/>
                  <a:lumOff val="80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Pfeil: nach rechts 29">
            <a:extLst>
              <a:ext uri="{FF2B5EF4-FFF2-40B4-BE49-F238E27FC236}">
                <a16:creationId xmlns:a16="http://schemas.microsoft.com/office/drawing/2014/main" id="{4FA01A4D-36FE-6252-44BF-191653FDC1F8}"/>
              </a:ext>
            </a:extLst>
          </p:cNvPr>
          <p:cNvSpPr/>
          <p:nvPr/>
        </p:nvSpPr>
        <p:spPr>
          <a:xfrm>
            <a:off x="4926704" y="2347525"/>
            <a:ext cx="1351783" cy="1277946"/>
          </a:xfrm>
          <a:prstGeom prst="rightArrow">
            <a:avLst/>
          </a:prstGeom>
          <a:gradFill flip="none" rotWithShape="1">
            <a:gsLst>
              <a:gs pos="0">
                <a:srgbClr val="D4E2F1">
                  <a:alpha val="50000"/>
                </a:srgb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FE61B5CD-F369-616A-2906-8EA56A137F62}"/>
              </a:ext>
            </a:extLst>
          </p:cNvPr>
          <p:cNvSpPr txBox="1">
            <a:spLocks/>
          </p:cNvSpPr>
          <p:nvPr/>
        </p:nvSpPr>
        <p:spPr>
          <a:xfrm>
            <a:off x="9244851" y="4497480"/>
            <a:ext cx="2446401" cy="99780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 fontAlgn="base">
              <a:buFont typeface="Arial" panose="020B0604020202020204" pitchFamily="34" charset="0"/>
              <a:buChar char="•"/>
            </a:pPr>
            <a:r>
              <a:rPr lang="de-CH" sz="2000" dirty="0"/>
              <a:t>Aufrechterhaltung der Organ-durchblutung</a:t>
            </a:r>
            <a:endParaRPr lang="en-US" sz="200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EB84D1D-FFBB-452E-C557-E9E826B52648}"/>
              </a:ext>
            </a:extLst>
          </p:cNvPr>
          <p:cNvSpPr/>
          <p:nvPr/>
        </p:nvSpPr>
        <p:spPr>
          <a:xfrm>
            <a:off x="577877" y="2176497"/>
            <a:ext cx="4348827" cy="360448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8D0D9C7-B4C2-53A7-2B56-26FADB219F9A}"/>
              </a:ext>
            </a:extLst>
          </p:cNvPr>
          <p:cNvSpPr/>
          <p:nvPr/>
        </p:nvSpPr>
        <p:spPr>
          <a:xfrm rot="16200000">
            <a:off x="6886427" y="1694072"/>
            <a:ext cx="1620000" cy="2584853"/>
          </a:xfrm>
          <a:prstGeom prst="rect">
            <a:avLst/>
          </a:prstGeom>
          <a:gradFill flip="none" rotWithShape="1">
            <a:gsLst>
              <a:gs pos="0">
                <a:srgbClr val="D4E2F1"/>
              </a:gs>
              <a:gs pos="100000">
                <a:schemeClr val="accent4">
                  <a:lumMod val="60000"/>
                  <a:lumOff val="40000"/>
                  <a:alpha val="3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EC85B5-7393-7FF2-2BB6-1A0C623E6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79" y="121504"/>
            <a:ext cx="7342182" cy="999272"/>
          </a:xfrm>
        </p:spPr>
        <p:txBody>
          <a:bodyPr>
            <a:normAutofit/>
          </a:bodyPr>
          <a:lstStyle/>
          <a:p>
            <a:r>
              <a:rPr lang="de-CH"/>
              <a:t>Hirntod ​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1EECE2-DBC9-D757-A960-A81AC45CC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34" y="2404859"/>
            <a:ext cx="3921873" cy="3147760"/>
          </a:xfrm>
        </p:spPr>
        <p:txBody>
          <a:bodyPr>
            <a:noAutofit/>
          </a:bodyPr>
          <a:lstStyle/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CH" sz="2000" dirty="0"/>
              <a:t>Schwere Hirnverletzung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CH" sz="2000" dirty="0"/>
              <a:t>Ausdehnung des Gehirns (Hirnschwellung)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CH" sz="2000" dirty="0"/>
              <a:t>Unterbruch der Hirndurchblutung 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CH" sz="2000" dirty="0"/>
              <a:t>Ausfall des Atemzentrums 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CH" sz="2000" dirty="0"/>
              <a:t>Irreversibler Ausfall aller Hirnfunktionen (Hirntod)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2054DC2-4E00-7113-31F1-38E6CAC3F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470BE9-0577-F9BC-F84A-E98C6C3C8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24</a:t>
            </a:fld>
            <a:endParaRPr lang="de-DE">
              <a:solidFill>
                <a:schemeClr val="accent1"/>
              </a:solidFill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BCC9A32B-3180-4D4C-EBAF-9110DA48965D}"/>
              </a:ext>
            </a:extLst>
          </p:cNvPr>
          <p:cNvSpPr txBox="1">
            <a:spLocks/>
          </p:cNvSpPr>
          <p:nvPr/>
        </p:nvSpPr>
        <p:spPr>
          <a:xfrm>
            <a:off x="6527779" y="2791552"/>
            <a:ext cx="2082799" cy="3898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de-CH" sz="2000" dirty="0"/>
              <a:t>Atemstillstand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3B049CB2-E27D-0794-8BCB-0A738A183E76}"/>
              </a:ext>
            </a:extLst>
          </p:cNvPr>
          <p:cNvSpPr txBox="1">
            <a:spLocks/>
          </p:cNvSpPr>
          <p:nvPr/>
        </p:nvSpPr>
        <p:spPr>
          <a:xfrm>
            <a:off x="577877" y="1025923"/>
            <a:ext cx="7640549" cy="635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dirty="0"/>
              <a:t>Natürlicher Verlauf vs. Verlauf auf der Intensivstation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082D7D9-2EF5-746B-AB14-D16390DC0B70}"/>
              </a:ext>
            </a:extLst>
          </p:cNvPr>
          <p:cNvSpPr/>
          <p:nvPr/>
        </p:nvSpPr>
        <p:spPr>
          <a:xfrm rot="16200000">
            <a:off x="9607666" y="1694072"/>
            <a:ext cx="1620000" cy="25848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alpha val="30000"/>
                </a:schemeClr>
              </a:gs>
              <a:gs pos="100000">
                <a:schemeClr val="accent4">
                  <a:lumMod val="20000"/>
                  <a:lumOff val="80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EC5DAE55-6E08-EFD4-1385-4C1244C12414}"/>
              </a:ext>
            </a:extLst>
          </p:cNvPr>
          <p:cNvSpPr txBox="1">
            <a:spLocks/>
          </p:cNvSpPr>
          <p:nvPr/>
        </p:nvSpPr>
        <p:spPr>
          <a:xfrm>
            <a:off x="9244851" y="2791552"/>
            <a:ext cx="2082799" cy="3898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de-CH" sz="2000" dirty="0"/>
              <a:t>Herzstillstand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13CA9F1A-D5AB-50F8-DE4F-7B3CE10E3239}"/>
              </a:ext>
            </a:extLst>
          </p:cNvPr>
          <p:cNvSpPr txBox="1">
            <a:spLocks/>
          </p:cNvSpPr>
          <p:nvPr/>
        </p:nvSpPr>
        <p:spPr>
          <a:xfrm>
            <a:off x="6527779" y="4651099"/>
            <a:ext cx="2405659" cy="69056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 fontAlgn="base">
              <a:buFont typeface="Arial" panose="020B0604020202020204" pitchFamily="34" charset="0"/>
              <a:buChar char="•"/>
            </a:pPr>
            <a:r>
              <a:rPr lang="de-CH" sz="2000" dirty="0"/>
              <a:t>Beatmung / Kreis-</a:t>
            </a:r>
            <a:r>
              <a:rPr lang="de-CH" sz="2000" dirty="0" err="1"/>
              <a:t>laufstabilisierung</a:t>
            </a:r>
            <a:endParaRPr lang="en-US" sz="2000" dirty="0"/>
          </a:p>
        </p:txBody>
      </p:sp>
      <p:sp>
        <p:nvSpPr>
          <p:cNvPr id="29" name="Inhaltsplatzhalter 2">
            <a:extLst>
              <a:ext uri="{FF2B5EF4-FFF2-40B4-BE49-F238E27FC236}">
                <a16:creationId xmlns:a16="http://schemas.microsoft.com/office/drawing/2014/main" id="{EB3A7702-D264-745A-C464-B8E5BBB97556}"/>
              </a:ext>
            </a:extLst>
          </p:cNvPr>
          <p:cNvSpPr txBox="1">
            <a:spLocks/>
          </p:cNvSpPr>
          <p:nvPr/>
        </p:nvSpPr>
        <p:spPr>
          <a:xfrm>
            <a:off x="5057834" y="2698300"/>
            <a:ext cx="1089523" cy="576396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400" dirty="0"/>
              <a:t>Natürlicher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400" dirty="0"/>
              <a:t>Verlauf</a:t>
            </a:r>
          </a:p>
        </p:txBody>
      </p:sp>
      <p:sp>
        <p:nvSpPr>
          <p:cNvPr id="31" name="Pfeil: nach rechts 30">
            <a:extLst>
              <a:ext uri="{FF2B5EF4-FFF2-40B4-BE49-F238E27FC236}">
                <a16:creationId xmlns:a16="http://schemas.microsoft.com/office/drawing/2014/main" id="{D18FE69A-67EC-F313-4490-EC52DA851D83}"/>
              </a:ext>
            </a:extLst>
          </p:cNvPr>
          <p:cNvSpPr/>
          <p:nvPr/>
        </p:nvSpPr>
        <p:spPr>
          <a:xfrm>
            <a:off x="4926704" y="4357409"/>
            <a:ext cx="1351783" cy="1277946"/>
          </a:xfrm>
          <a:prstGeom prst="rightArrow">
            <a:avLst/>
          </a:prstGeom>
          <a:gradFill flip="none" rotWithShape="1">
            <a:gsLst>
              <a:gs pos="0">
                <a:srgbClr val="D4E2F1">
                  <a:alpha val="50000"/>
                </a:srgb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472883B8-3A32-40DC-4B3B-0C00D3B97C30}"/>
              </a:ext>
            </a:extLst>
          </p:cNvPr>
          <p:cNvSpPr txBox="1">
            <a:spLocks/>
          </p:cNvSpPr>
          <p:nvPr/>
        </p:nvSpPr>
        <p:spPr>
          <a:xfrm>
            <a:off x="5057834" y="4693021"/>
            <a:ext cx="1089523" cy="606723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400"/>
              <a:t>Verlauf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400"/>
              <a:t>auf IPS</a:t>
            </a:r>
          </a:p>
        </p:txBody>
      </p:sp>
    </p:spTree>
    <p:extLst>
      <p:ext uri="{BB962C8B-B14F-4D97-AF65-F5344CB8AC3E}">
        <p14:creationId xmlns:p14="http://schemas.microsoft.com/office/powerpoint/2010/main" val="2358716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C241FB-0026-2553-5789-D0CBE8977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53CA3A-5AFB-84AD-6983-8E6BD1F76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16" y="654321"/>
            <a:ext cx="7342182" cy="871560"/>
          </a:xfrm>
        </p:spPr>
        <p:txBody>
          <a:bodyPr>
            <a:normAutofit/>
          </a:bodyPr>
          <a:lstStyle/>
          <a:p>
            <a:r>
              <a:rPr lang="de-CH" dirty="0"/>
              <a:t>Postmortale Spende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340352-56A3-E6CA-6592-BE73A49FC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113B1D-C716-5CBF-E315-DBBA0F84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25</a:t>
            </a:fld>
            <a:endParaRPr lang="de-DE">
              <a:solidFill>
                <a:schemeClr val="accent1"/>
              </a:solidFill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CC4B623-9332-78F8-E317-BE4AEA9B7C38}"/>
              </a:ext>
            </a:extLst>
          </p:cNvPr>
          <p:cNvSpPr txBox="1">
            <a:spLocks/>
          </p:cNvSpPr>
          <p:nvPr/>
        </p:nvSpPr>
        <p:spPr>
          <a:xfrm>
            <a:off x="758316" y="1477832"/>
            <a:ext cx="7149988" cy="635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dirty="0"/>
              <a:t>Wer wird Organspenderin oder Organspender?</a:t>
            </a:r>
          </a:p>
        </p:txBody>
      </p: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01DE56E2-A277-C74F-2DFC-C7263A597172}"/>
              </a:ext>
            </a:extLst>
          </p:cNvPr>
          <p:cNvCxnSpPr>
            <a:cxnSpLocks/>
          </p:cNvCxnSpPr>
          <p:nvPr/>
        </p:nvCxnSpPr>
        <p:spPr>
          <a:xfrm>
            <a:off x="748145" y="2019300"/>
            <a:ext cx="1094855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32C974E-F7E5-4849-87BA-048B0539CA1E}"/>
              </a:ext>
            </a:extLst>
          </p:cNvPr>
          <p:cNvGrpSpPr/>
          <p:nvPr/>
        </p:nvGrpSpPr>
        <p:grpSpPr>
          <a:xfrm>
            <a:off x="1048195" y="2854333"/>
            <a:ext cx="10095611" cy="2744503"/>
            <a:chOff x="1198879" y="2854333"/>
            <a:chExt cx="10095611" cy="2744503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7CAA6A9-B497-7A60-37F5-D843573F6C7D}"/>
                </a:ext>
              </a:extLst>
            </p:cNvPr>
            <p:cNvSpPr/>
            <p:nvPr/>
          </p:nvSpPr>
          <p:spPr>
            <a:xfrm>
              <a:off x="3876710" y="2854333"/>
              <a:ext cx="2160000" cy="2160000"/>
            </a:xfrm>
            <a:prstGeom prst="rect">
              <a:avLst/>
            </a:prstGeom>
            <a:gradFill flip="none" rotWithShape="1">
              <a:gsLst>
                <a:gs pos="31000">
                  <a:srgbClr val="D4E2F1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0" name="Pfeil: nach rechts 29">
              <a:extLst>
                <a:ext uri="{FF2B5EF4-FFF2-40B4-BE49-F238E27FC236}">
                  <a16:creationId xmlns:a16="http://schemas.microsoft.com/office/drawing/2014/main" id="{18F6CA64-5657-9C46-37A9-8019E71F19ED}"/>
                </a:ext>
              </a:extLst>
            </p:cNvPr>
            <p:cNvSpPr/>
            <p:nvPr/>
          </p:nvSpPr>
          <p:spPr>
            <a:xfrm>
              <a:off x="3318113" y="3535577"/>
              <a:ext cx="758587" cy="930300"/>
            </a:xfrm>
            <a:prstGeom prst="rightArrow">
              <a:avLst/>
            </a:prstGeom>
            <a:gradFill flip="none" rotWithShape="1">
              <a:gsLst>
                <a:gs pos="0">
                  <a:srgbClr val="D4E2F1"/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1C01169-F8B5-02C3-FE39-3A6E197A2B6C}"/>
                </a:ext>
              </a:extLst>
            </p:cNvPr>
            <p:cNvSpPr/>
            <p:nvPr/>
          </p:nvSpPr>
          <p:spPr>
            <a:xfrm>
              <a:off x="1198879" y="2854333"/>
              <a:ext cx="2160000" cy="2160000"/>
            </a:xfrm>
            <a:prstGeom prst="rect">
              <a:avLst/>
            </a:prstGeom>
            <a:gradFill flip="none" rotWithShape="1">
              <a:gsLst>
                <a:gs pos="31000">
                  <a:srgbClr val="D4E2F1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Inhaltsplatzhalter 2">
              <a:extLst>
                <a:ext uri="{FF2B5EF4-FFF2-40B4-BE49-F238E27FC236}">
                  <a16:creationId xmlns:a16="http://schemas.microsoft.com/office/drawing/2014/main" id="{EBA200CE-0AB8-A5E6-A739-5C201FD724BB}"/>
                </a:ext>
              </a:extLst>
            </p:cNvPr>
            <p:cNvSpPr txBox="1">
              <a:spLocks/>
            </p:cNvSpPr>
            <p:nvPr/>
          </p:nvSpPr>
          <p:spPr>
            <a:xfrm>
              <a:off x="1237479" y="3511222"/>
              <a:ext cx="2082799" cy="985337"/>
            </a:xfrm>
            <a:prstGeom prst="rect">
              <a:avLst/>
            </a:prstGeom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sz="2000" dirty="0"/>
                <a:t>Mechanische Beatmung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FA5B7A5-2EF3-54EF-B296-58A2226C7D46}"/>
                </a:ext>
              </a:extLst>
            </p:cNvPr>
            <p:cNvSpPr/>
            <p:nvPr/>
          </p:nvSpPr>
          <p:spPr>
            <a:xfrm>
              <a:off x="6505600" y="2854333"/>
              <a:ext cx="2160000" cy="2160000"/>
            </a:xfrm>
            <a:prstGeom prst="rect">
              <a:avLst/>
            </a:prstGeom>
            <a:gradFill flip="none" rotWithShape="1">
              <a:gsLst>
                <a:gs pos="31000">
                  <a:srgbClr val="D4E2F1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C873C3E8-7CE5-0E6A-C913-DF62715F663D}"/>
                </a:ext>
              </a:extLst>
            </p:cNvPr>
            <p:cNvSpPr/>
            <p:nvPr/>
          </p:nvSpPr>
          <p:spPr>
            <a:xfrm>
              <a:off x="9134490" y="2854333"/>
              <a:ext cx="2160000" cy="2160000"/>
            </a:xfrm>
            <a:prstGeom prst="rect">
              <a:avLst/>
            </a:prstGeom>
            <a:gradFill flip="none" rotWithShape="1">
              <a:gsLst>
                <a:gs pos="31000">
                  <a:srgbClr val="D4E2F1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6" name="Inhaltsplatzhalter 2">
              <a:extLst>
                <a:ext uri="{FF2B5EF4-FFF2-40B4-BE49-F238E27FC236}">
                  <a16:creationId xmlns:a16="http://schemas.microsoft.com/office/drawing/2014/main" id="{C69108DD-5EFB-BBA0-7C87-C456C7063832}"/>
                </a:ext>
              </a:extLst>
            </p:cNvPr>
            <p:cNvSpPr txBox="1">
              <a:spLocks/>
            </p:cNvSpPr>
            <p:nvPr/>
          </p:nvSpPr>
          <p:spPr>
            <a:xfrm>
              <a:off x="3915310" y="3511222"/>
              <a:ext cx="2082799" cy="985337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sz="2000" dirty="0"/>
                <a:t>Hirntod</a:t>
              </a:r>
              <a:br>
                <a:rPr lang="de-CH" sz="2000" dirty="0"/>
              </a:br>
              <a:r>
                <a:rPr lang="de-CH" sz="2000" dirty="0"/>
                <a:t>mit bekannter</a:t>
              </a:r>
              <a:br>
                <a:rPr lang="de-CH" sz="2000" dirty="0"/>
              </a:br>
              <a:r>
                <a:rPr lang="de-CH" sz="2000" dirty="0"/>
                <a:t>Ursache</a:t>
              </a:r>
            </a:p>
          </p:txBody>
        </p:sp>
        <p:sp>
          <p:nvSpPr>
            <p:cNvPr id="18" name="Inhaltsplatzhalter 2">
              <a:extLst>
                <a:ext uri="{FF2B5EF4-FFF2-40B4-BE49-F238E27FC236}">
                  <a16:creationId xmlns:a16="http://schemas.microsoft.com/office/drawing/2014/main" id="{926C19F5-A6B0-01D9-ADD7-2D4B80153151}"/>
                </a:ext>
              </a:extLst>
            </p:cNvPr>
            <p:cNvSpPr txBox="1">
              <a:spLocks/>
            </p:cNvSpPr>
            <p:nvPr/>
          </p:nvSpPr>
          <p:spPr>
            <a:xfrm>
              <a:off x="9173091" y="3511221"/>
              <a:ext cx="2082799" cy="985337"/>
            </a:xfrm>
            <a:prstGeom prst="rect">
              <a:avLst/>
            </a:prstGeom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sz="2000" dirty="0"/>
                <a:t>Einwilligung</a:t>
              </a:r>
              <a:br>
                <a:rPr lang="de-CH" sz="2000" dirty="0"/>
              </a:br>
              <a:r>
                <a:rPr lang="de-CH" sz="2000" dirty="0"/>
                <a:t>zur Spende</a:t>
              </a:r>
            </a:p>
          </p:txBody>
        </p:sp>
        <p:sp>
          <p:nvSpPr>
            <p:cNvPr id="20" name="Pfeil: nach rechts 19">
              <a:extLst>
                <a:ext uri="{FF2B5EF4-FFF2-40B4-BE49-F238E27FC236}">
                  <a16:creationId xmlns:a16="http://schemas.microsoft.com/office/drawing/2014/main" id="{83964FF3-AF8E-0FF2-0859-6378F2E53E2E}"/>
                </a:ext>
              </a:extLst>
            </p:cNvPr>
            <p:cNvSpPr/>
            <p:nvPr/>
          </p:nvSpPr>
          <p:spPr>
            <a:xfrm>
              <a:off x="6036709" y="3511221"/>
              <a:ext cx="758587" cy="930300"/>
            </a:xfrm>
            <a:prstGeom prst="rightArrow">
              <a:avLst/>
            </a:prstGeom>
            <a:gradFill flip="none" rotWithShape="1">
              <a:gsLst>
                <a:gs pos="0">
                  <a:srgbClr val="D4E2F1"/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1" name="Pfeil: nach rechts 20">
              <a:extLst>
                <a:ext uri="{FF2B5EF4-FFF2-40B4-BE49-F238E27FC236}">
                  <a16:creationId xmlns:a16="http://schemas.microsoft.com/office/drawing/2014/main" id="{DC6DBF01-D8AD-8745-3997-54603E6D191E}"/>
                </a:ext>
              </a:extLst>
            </p:cNvPr>
            <p:cNvSpPr/>
            <p:nvPr/>
          </p:nvSpPr>
          <p:spPr>
            <a:xfrm>
              <a:off x="8637340" y="3469183"/>
              <a:ext cx="758587" cy="930300"/>
            </a:xfrm>
            <a:prstGeom prst="rightArrow">
              <a:avLst/>
            </a:prstGeom>
            <a:gradFill flip="none" rotWithShape="1">
              <a:gsLst>
                <a:gs pos="0">
                  <a:srgbClr val="D4E2F1"/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4C4245A4-CA2B-05B3-13BE-9B950EE2F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9885" y="4666726"/>
              <a:ext cx="932110" cy="932110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E15C816-3FC9-2E23-BF35-A07C07294E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807716" y="4666436"/>
              <a:ext cx="932400" cy="932400"/>
            </a:xfrm>
            <a:prstGeom prst="rect">
              <a:avLst/>
            </a:prstGeom>
          </p:spPr>
        </p:pic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0C3E654A-EF5E-4002-DECE-804CB9A294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812823" y="4666726"/>
              <a:ext cx="932110" cy="932110"/>
            </a:xfrm>
            <a:prstGeom prst="rect">
              <a:avLst/>
            </a:prstGeom>
          </p:spPr>
        </p:pic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3C32DC08-8F81-E5B0-71AE-8A357C013D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500995" y="4666726"/>
              <a:ext cx="932110" cy="932110"/>
            </a:xfrm>
            <a:prstGeom prst="rect">
              <a:avLst/>
            </a:prstGeom>
          </p:spPr>
        </p:pic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69C92D90-332B-8733-6ACF-C383ED352390}"/>
                </a:ext>
              </a:extLst>
            </p:cNvPr>
            <p:cNvSpPr txBox="1">
              <a:spLocks/>
            </p:cNvSpPr>
            <p:nvPr/>
          </p:nvSpPr>
          <p:spPr>
            <a:xfrm>
              <a:off x="6630881" y="3535577"/>
              <a:ext cx="1909438" cy="985337"/>
            </a:xfrm>
            <a:prstGeom prst="rect">
              <a:avLst/>
            </a:prstGeom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sz="2000" dirty="0"/>
                <a:t>Keine</a:t>
              </a:r>
              <a:br>
                <a:rPr lang="de-CH" sz="2000" dirty="0"/>
              </a:br>
              <a:r>
                <a:rPr lang="de-CH" sz="2000" dirty="0"/>
                <a:t>Kontraindikation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9868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64BC3-7E0D-F1E4-F949-8807B95E4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ACAE8B43-6A47-256B-A2F6-14D87DE21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340" b="1340"/>
          <a:stretch/>
        </p:blipFill>
        <p:spPr>
          <a:xfrm>
            <a:off x="0" y="0"/>
            <a:ext cx="12192000" cy="644683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8CA4F50-9C54-F6E9-1B73-11F47F54C6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CH"/>
              <a:t>Ablauf einer Organspende​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19D5A19-289B-B9F8-6F02-89135307D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7743" y="5201412"/>
            <a:ext cx="2855844" cy="329184"/>
          </a:xfrm>
        </p:spPr>
        <p:txBody>
          <a:bodyPr>
            <a:normAutofit/>
          </a:bodyPr>
          <a:lstStyle/>
          <a:p>
            <a:pPr algn="r"/>
            <a:r>
              <a:rPr lang="de-CH" sz="1400" dirty="0"/>
              <a:t>Sandra, nierentransplantiert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0825F86-E62C-AAB9-1D8F-664D95B45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252705F-48D5-8968-640E-FDE9679BB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26</a:t>
            </a:fld>
            <a:endParaRPr lang="de-DE" noProof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3665AC-5325-C606-1091-1FD3C1A595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9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8AF8E4-163D-FC06-B3C3-5078FFC64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9408F85A-E0E7-DF37-5F10-20F77FC062D4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8D7D3DF-D8FE-C62F-18F3-91F9226625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20" t="-4115" r="1"/>
          <a:stretch>
            <a:fillRect/>
          </a:stretch>
        </p:blipFill>
        <p:spPr>
          <a:xfrm>
            <a:off x="2232803" y="4130455"/>
            <a:ext cx="2091786" cy="2065932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4BE005B7-A213-8947-979F-789980C2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B374080C-DD73-27D3-E7D7-85A80E639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016" y="1414463"/>
            <a:ext cx="7458576" cy="4496170"/>
          </a:xfrm>
        </p:spPr>
        <p:txBody>
          <a:bodyPr>
            <a:noAutofit/>
          </a:bodyPr>
          <a:lstStyle/>
          <a:p>
            <a:pPr marL="444500" indent="-444500" fontAlgn="base">
              <a:buFont typeface="+mj-lt"/>
              <a:buAutoNum type="arabicPeriod"/>
            </a:pPr>
            <a:r>
              <a:rPr lang="de-CH" sz="2200" b="1" dirty="0">
                <a:latin typeface="Segment Black" pitchFamily="50" charset="0"/>
              </a:rPr>
              <a:t>Einweisung ins Spital</a:t>
            </a:r>
            <a:r>
              <a:rPr lang="en-US" sz="2200" b="1" dirty="0">
                <a:latin typeface="Segment Black" pitchFamily="50" charset="0"/>
              </a:rPr>
              <a:t>​</a:t>
            </a:r>
            <a:endParaRPr lang="en-US" sz="2200" b="1" dirty="0"/>
          </a:p>
          <a:p>
            <a:pPr marL="444500" indent="-444500" fontAlgn="base">
              <a:buFont typeface="+mj-lt"/>
              <a:buAutoNum type="arabicPeriod"/>
            </a:pPr>
            <a:r>
              <a:rPr lang="de-CH" sz="2200" b="1" dirty="0">
                <a:latin typeface="Segment Black" pitchFamily="50" charset="0"/>
              </a:rPr>
              <a:t>Behandlung auf Intensivstation</a:t>
            </a:r>
            <a:r>
              <a:rPr lang="en-US" sz="2200" b="1" dirty="0">
                <a:latin typeface="Segment Black" pitchFamily="50" charset="0"/>
              </a:rPr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Künstliche Beatmung</a:t>
            </a:r>
            <a:r>
              <a:rPr lang="en-US" sz="2000" dirty="0"/>
              <a:t>/</a:t>
            </a:r>
            <a:r>
              <a:rPr lang="de-CH" sz="2000" dirty="0"/>
              <a:t>medikamentös  Kreislaufunterstützung</a:t>
            </a:r>
            <a:r>
              <a:rPr lang="en-US" sz="2000" dirty="0"/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Hirn inkl</a:t>
            </a:r>
            <a:r>
              <a:rPr lang="de-CH" sz="2000" b="1" dirty="0"/>
              <a:t>.</a:t>
            </a:r>
            <a:r>
              <a:rPr lang="de-CH" sz="2000" dirty="0"/>
              <a:t> Hirnstamm unwiderruflich geschädigt</a:t>
            </a:r>
            <a:r>
              <a:rPr lang="en-US" sz="2000" dirty="0"/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Weiterführende Behandlung aussichtslos</a:t>
            </a:r>
            <a:r>
              <a:rPr lang="en-US" sz="2000" dirty="0"/>
              <a:t>​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48691C-B378-5321-9D95-1BAAE4E9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222464-FB10-1536-D053-88BD15BB1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27</a:t>
            </a:fld>
            <a:endParaRPr lang="de-DE" noProof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64C074B-4E03-9B88-5FD4-4D590776A22E}"/>
              </a:ext>
            </a:extLst>
          </p:cNvPr>
          <p:cNvSpPr txBox="1"/>
          <p:nvPr/>
        </p:nvSpPr>
        <p:spPr>
          <a:xfrm>
            <a:off x="333863" y="1414463"/>
            <a:ext cx="2944833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CH" sz="2200" b="1" dirty="0">
                <a:solidFill>
                  <a:schemeClr val="bg1"/>
                </a:solidFill>
                <a:latin typeface="Segment Black" pitchFamily="50" charset="0"/>
              </a:rPr>
              <a:t>Heilung hat</a:t>
            </a:r>
          </a:p>
          <a:p>
            <a:pPr fontAlgn="base"/>
            <a:r>
              <a:rPr lang="de-CH" sz="2200" b="1" dirty="0">
                <a:solidFill>
                  <a:schemeClr val="bg1"/>
                </a:solidFill>
                <a:latin typeface="Segment Black" pitchFamily="50" charset="0"/>
              </a:rPr>
              <a:t>Priorität</a:t>
            </a:r>
          </a:p>
          <a:p>
            <a:pPr fontAlgn="base"/>
            <a:endParaRPr lang="de-CH" dirty="0">
              <a:solidFill>
                <a:schemeClr val="bg1"/>
              </a:solidFill>
              <a:latin typeface="Segment" pitchFamily="50" charset="0"/>
            </a:endParaRPr>
          </a:p>
          <a:p>
            <a:pPr fontAlgn="base"/>
            <a:r>
              <a:rPr lang="de-CH" dirty="0">
                <a:solidFill>
                  <a:schemeClr val="bg1"/>
                </a:solidFill>
                <a:latin typeface="Segment" pitchFamily="50" charset="0"/>
              </a:rPr>
              <a:t>Ziel ist immer, die Patientin oder den Patienten zu stabilisieren und zu behandeln.</a:t>
            </a:r>
            <a:endParaRPr lang="en-US" dirty="0">
              <a:solidFill>
                <a:schemeClr val="bg1"/>
              </a:solidFill>
              <a:latin typeface="Segmen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68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228814-6F38-EDF2-ABD2-C488D5B6A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EEF2CD1C-2157-8425-A6CB-E6C685F4F608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B5B82DD-D6C3-FEB0-7E08-C865B0C284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20" t="-4115" r="1"/>
          <a:stretch>
            <a:fillRect/>
          </a:stretch>
        </p:blipFill>
        <p:spPr>
          <a:xfrm>
            <a:off x="2232803" y="4130455"/>
            <a:ext cx="2091786" cy="2065932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617C0186-2C5C-EB92-CEA1-4EEE1D17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5C498E0-CFA7-9DA0-FC95-921089980D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016" y="1414463"/>
            <a:ext cx="7458576" cy="44961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 startAt="3"/>
            </a:pPr>
            <a:r>
              <a:rPr lang="de-CH" sz="2200" b="1" dirty="0">
                <a:latin typeface="Segment Black" pitchFamily="50" charset="0"/>
              </a:rPr>
              <a:t>Hirntoddiagnostik​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4-Augen-Prinzip: Zwei unabhängige Ärztinnen und Ärzte</a:t>
            </a:r>
            <a:r>
              <a:rPr lang="en-US" sz="2000" dirty="0"/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7 klinische Zeichen: Überprüfen aller Hirnstammreflexe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Überprüfen von normalen und pathologischen Reaktionen (Hornhautreflex, </a:t>
            </a:r>
            <a:r>
              <a:rPr lang="de-CH" sz="2000" dirty="0" err="1"/>
              <a:t>vestibulo</a:t>
            </a:r>
            <a:r>
              <a:rPr lang="de-CH" sz="2000" dirty="0"/>
              <a:t>-okuläre Reflexe, Mydriase, Apnoetest)</a:t>
            </a:r>
            <a:endParaRPr lang="en-US" sz="2000" dirty="0"/>
          </a:p>
          <a:p>
            <a:pPr marL="457200" indent="-457200" fontAlgn="base">
              <a:buFont typeface="+mj-lt"/>
              <a:buAutoNum type="arabicPeriod" startAt="3"/>
            </a:pPr>
            <a:endParaRPr lang="en-US" sz="2400" b="1" dirty="0">
              <a:latin typeface="Segment Black" pitchFamily="50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77AD110-52E5-E842-E4F3-CDBDAECB0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FE125AC-D86F-DCBE-0857-0C5FE601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28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667851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BEE8B3-6A23-CCFF-1AC1-775688163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6B7E26F0-B033-2A01-F812-65642BD5014F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rgbClr val="F3B35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E3C067A-2671-E6A9-D944-7A3698CF3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65D3E320-3B85-A532-42F1-CDF2764D6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016" y="1414463"/>
            <a:ext cx="7458576" cy="44961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 startAt="4"/>
            </a:pPr>
            <a:r>
              <a:rPr lang="de-CH" sz="2200" b="1" dirty="0">
                <a:latin typeface="Segment Black" pitchFamily="50" charset="0"/>
              </a:rPr>
              <a:t>Einwilligung/Angehörigengespräch</a:t>
            </a:r>
            <a:r>
              <a:rPr lang="en-US" sz="2200" b="1" dirty="0">
                <a:latin typeface="Segment Black" pitchFamily="50" charset="0"/>
              </a:rPr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Information aussichtslose Prognose/Hirntod​ </a:t>
            </a:r>
            <a:endParaRPr lang="en-US" sz="2000" dirty="0"/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Wille der verstorbenen Person bezüglich Organspende</a:t>
            </a:r>
            <a:endParaRPr lang="en-US" sz="2000" dirty="0"/>
          </a:p>
          <a:p>
            <a:pPr marL="457200" indent="-457200" fontAlgn="base">
              <a:buFont typeface="+mj-lt"/>
              <a:buAutoNum type="arabicPeriod" startAt="5"/>
            </a:pPr>
            <a:r>
              <a:rPr lang="de-CH" sz="2200" b="1" noProof="0" dirty="0">
                <a:latin typeface="Segment Black" pitchFamily="50" charset="0"/>
              </a:rPr>
              <a:t>Zeitlicher Rahmen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Nach Entscheid der Therapieumstellung darf man </a:t>
            </a:r>
            <a:br>
              <a:rPr lang="de-CH" sz="2000" dirty="0"/>
            </a:br>
            <a:r>
              <a:rPr lang="de-CH" sz="2000" dirty="0"/>
              <a:t>maximal 48 Stunden warten bis zum Eintritt des Hirntods </a:t>
            </a:r>
            <a:br>
              <a:rPr lang="de-CH" sz="2000" dirty="0"/>
            </a:br>
            <a:r>
              <a:rPr lang="de-CH" sz="2000" dirty="0"/>
              <a:t>(ansonsten DCD-Spende)</a:t>
            </a:r>
            <a:r>
              <a:rPr lang="en-US" sz="2000" dirty="0"/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Nach der Hirntodfeststellung muss die Organentnahme spätestens innerhalb von 72 Stunden begonnen werden.</a:t>
            </a:r>
            <a:endParaRPr lang="en-US" sz="20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F945D0-A5AC-C1C7-0249-4EBB1E57B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78DD418-3F90-2DE6-BD11-01C32B2BA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874" y="4208034"/>
            <a:ext cx="1970702" cy="1970702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4E786D-B9B7-C277-C4A9-D9DDE6A7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29</a:t>
            </a:fld>
            <a:endParaRPr lang="de-DE" noProof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612BF5C-7C42-C010-81C4-792042325801}"/>
              </a:ext>
            </a:extLst>
          </p:cNvPr>
          <p:cNvSpPr txBox="1"/>
          <p:nvPr/>
        </p:nvSpPr>
        <p:spPr>
          <a:xfrm>
            <a:off x="333863" y="1414463"/>
            <a:ext cx="263793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CH" sz="2200" b="1" dirty="0">
                <a:solidFill>
                  <a:schemeClr val="accent1"/>
                </a:solidFill>
                <a:latin typeface="Segment Black" pitchFamily="50" charset="0"/>
              </a:rPr>
              <a:t>Entscheidungs-findung ohne Zeitdruck</a:t>
            </a:r>
          </a:p>
          <a:p>
            <a:pPr fontAlgn="base"/>
            <a:endParaRPr lang="de-CH" dirty="0">
              <a:solidFill>
                <a:schemeClr val="accent1"/>
              </a:solidFill>
              <a:latin typeface="Segment" pitchFamily="50" charset="0"/>
            </a:endParaRPr>
          </a:p>
          <a:p>
            <a:pPr fontAlgn="base"/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Das Gespräch findet wenn möglich nicht am Bett der Patientin oder des Patienten statt. </a:t>
            </a:r>
            <a:endParaRPr lang="en-US" dirty="0">
              <a:solidFill>
                <a:schemeClr val="accent1"/>
              </a:solidFill>
              <a:latin typeface="Segmen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3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 descr="A person with light hair stands outside, wearing a gray long-sleeved shirt and white jeans, with a reflection of a building in the background.&#10;&#10;KI-generierte Inhalte können fehlerhaft sein.">
            <a:extLst>
              <a:ext uri="{FF2B5EF4-FFF2-40B4-BE49-F238E27FC236}">
                <a16:creationId xmlns:a16="http://schemas.microsoft.com/office/drawing/2014/main" id="{685044FE-6AEB-F423-07C3-3A8AC66A31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700" b="26796"/>
          <a:stretch>
            <a:fillRect/>
          </a:stretch>
        </p:blipFill>
        <p:spPr>
          <a:xfrm>
            <a:off x="0" y="0"/>
            <a:ext cx="12192000" cy="6446838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03B490DF-1FEE-12FD-BCFC-BDCA1B5345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CH" sz="5000">
                <a:solidFill>
                  <a:schemeClr val="bg1"/>
                </a:solidFill>
              </a:rPr>
              <a:t>Stiftung</a:t>
            </a:r>
            <a:br>
              <a:rPr lang="de-CH" sz="5000">
                <a:solidFill>
                  <a:schemeClr val="bg1"/>
                </a:solidFill>
              </a:rPr>
            </a:br>
            <a:r>
              <a:rPr lang="de-CH" sz="5000">
                <a:solidFill>
                  <a:schemeClr val="bg1"/>
                </a:solidFill>
              </a:rPr>
              <a:t>Swisstransplant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FEE82CA6-D2E7-78F4-DA1F-F58CD7656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6171" y="5143891"/>
            <a:ext cx="2187656" cy="530353"/>
          </a:xfrm>
        </p:spPr>
        <p:txBody>
          <a:bodyPr>
            <a:normAutofit/>
          </a:bodyPr>
          <a:lstStyle/>
          <a:p>
            <a:r>
              <a:rPr lang="de-CH" sz="1400">
                <a:solidFill>
                  <a:schemeClr val="bg1"/>
                </a:solidFill>
              </a:rPr>
              <a:t>Lisa, lebertransplantiert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B624CFD-89DC-2DB9-E189-2CA5A637E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6171" y="6492875"/>
            <a:ext cx="2584850" cy="365125"/>
          </a:xfrm>
        </p:spPr>
        <p:txBody>
          <a:bodyPr/>
          <a:lstStyle/>
          <a:p>
            <a:pPr rtl="0"/>
            <a:fld id="{19552047-61DA-41DF-B778-BEB0DE9E0D42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05D2E79-E63B-2CB9-054C-F64F33704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3</a:t>
            </a:fld>
            <a:endParaRPr lang="de-DE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E52AF04-C836-4390-F6E9-5AB4BFEC69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17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29478-BA84-FB76-AE28-EE33ED48C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E9AD0CDA-5832-99D1-3519-F8B592F26FBE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BB8FD13-57E4-79E8-85D8-631D6D018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B0796E0-2D71-5D27-9AEC-4EF1091E9E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016" y="1414463"/>
            <a:ext cx="7458576" cy="44961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 startAt="6"/>
            </a:pPr>
            <a:r>
              <a:rPr lang="de-CH" sz="2200" b="1" dirty="0">
                <a:latin typeface="Segment Black" pitchFamily="50" charset="0"/>
              </a:rPr>
              <a:t>Swisstransplant</a:t>
            </a:r>
            <a:r>
              <a:rPr lang="en-US" sz="2200" b="1" dirty="0">
                <a:latin typeface="Segment Black" pitchFamily="50" charset="0"/>
              </a:rPr>
              <a:t>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Einwilligung liegt vor 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Daten der verstorbenen Person werden erfasst: Anamnese, Befunde, Laboruntersuchungen, Bildgebung</a:t>
            </a:r>
            <a:r>
              <a:rPr lang="en-US" sz="2000" dirty="0"/>
              <a:t>​</a:t>
            </a:r>
          </a:p>
          <a:p>
            <a:pPr marL="457200" indent="-457200" fontAlgn="base">
              <a:buFont typeface="+mj-lt"/>
              <a:buAutoNum type="arabicPeriod" startAt="7"/>
            </a:pPr>
            <a:r>
              <a:rPr lang="de-CH" sz="2200" b="1" noProof="0" dirty="0">
                <a:latin typeface="Segment Black" pitchFamily="50" charset="0"/>
              </a:rPr>
              <a:t>Warteliste/Ranking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Dateneingabe im SOAS​ (Swiss Organ </a:t>
            </a:r>
            <a:r>
              <a:rPr lang="de-CH" sz="2000" dirty="0" err="1"/>
              <a:t>Allocation</a:t>
            </a:r>
            <a:r>
              <a:rPr lang="de-CH" sz="2000" dirty="0"/>
              <a:t> System)​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Swisstransplant-Berechnung der </a:t>
            </a:r>
            <a:r>
              <a:rPr lang="de-CH" dirty="0"/>
              <a:t>Prioritätenliste</a:t>
            </a:r>
            <a:r>
              <a:rPr lang="de-DE" sz="2000" dirty="0"/>
              <a:t> von potenziellen Empfängerinnen oder Empfängern mit Hilfe des SOAS​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C70A47-4D77-4E36-A3DB-7BB60729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B4D73C3-2A93-48C1-4F67-CA57F97A6E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72874" y="4251827"/>
            <a:ext cx="1970702" cy="1883115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761E1A-CF36-EEE6-D0CC-8DE1A4C5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30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681758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61D7D9-32E7-8646-E58A-FF0AB6152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70EB837C-2B05-80B4-B030-B07ED2EF0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974" y="1364074"/>
            <a:ext cx="7458576" cy="1450757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 startAt="8"/>
            </a:pPr>
            <a:r>
              <a:rPr lang="de-CH" sz="2200" b="1" dirty="0">
                <a:latin typeface="Segment Black" pitchFamily="50" charset="0"/>
              </a:rPr>
              <a:t>Zuteilung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Zuteilungsregeln: 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272E6D2-B5CC-7271-CFD1-E7175EA6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CDE80D-144D-2E1C-20AC-56A34E27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5D1A242-914E-672D-E67D-833C127D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31</a:t>
            </a:fld>
            <a:endParaRPr lang="de-DE" noProof="0"/>
          </a:p>
        </p:txBody>
      </p:sp>
      <p:sp>
        <p:nvSpPr>
          <p:cNvPr id="23" name="Inhaltsplatzhalter 8">
            <a:extLst>
              <a:ext uri="{FF2B5EF4-FFF2-40B4-BE49-F238E27FC236}">
                <a16:creationId xmlns:a16="http://schemas.microsoft.com/office/drawing/2014/main" id="{E234FF46-007E-7B04-5042-79D2D0AC2640}"/>
              </a:ext>
            </a:extLst>
          </p:cNvPr>
          <p:cNvSpPr txBox="1">
            <a:spLocks/>
          </p:cNvSpPr>
          <p:nvPr/>
        </p:nvSpPr>
        <p:spPr>
          <a:xfrm>
            <a:off x="4318974" y="3616331"/>
            <a:ext cx="7458576" cy="185516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indent="-271463" fontAlgn="base">
              <a:buFont typeface="Arial" panose="020B0604020202020204" pitchFamily="34" charset="0"/>
              <a:buChar char="•"/>
            </a:pPr>
            <a:r>
              <a:rPr lang="de-CH" sz="2000" dirty="0"/>
              <a:t>Algorithmus berechnet Reihenfolge nach gesetzlichen Zuteilungsregeln.</a:t>
            </a:r>
          </a:p>
          <a:p>
            <a:pPr marL="714375" indent="-271463" fontAlgn="base">
              <a:buFont typeface="Arial" panose="020B0604020202020204" pitchFamily="34" charset="0"/>
              <a:buChar char="•"/>
            </a:pPr>
            <a:r>
              <a:rPr lang="de-CH" sz="2000" dirty="0"/>
              <a:t>Swisstransplant bietet den Transplantationszentren die Organe an.</a:t>
            </a:r>
          </a:p>
          <a:p>
            <a:pPr marL="714375" indent="-271463" fontAlgn="base">
              <a:buFont typeface="Arial" panose="020B0604020202020204" pitchFamily="34" charset="0"/>
              <a:buChar char="•"/>
            </a:pPr>
            <a:r>
              <a:rPr lang="de-CH" sz="2000" dirty="0"/>
              <a:t>Gute Kooperation mit europäischen Zuteilungsstellen: </a:t>
            </a:r>
            <a:br>
              <a:rPr lang="de-CH" sz="2000" dirty="0"/>
            </a:br>
            <a:r>
              <a:rPr lang="de-CH" sz="2000" b="1" dirty="0"/>
              <a:t>2025: 69</a:t>
            </a:r>
            <a:r>
              <a:rPr lang="de-CH" sz="2000" dirty="0"/>
              <a:t> importierte und </a:t>
            </a:r>
            <a:r>
              <a:rPr lang="de-CH" sz="2000" b="1" dirty="0"/>
              <a:t>25</a:t>
            </a:r>
            <a:r>
              <a:rPr lang="de-CH" sz="2000" dirty="0"/>
              <a:t> exportierte Organe </a:t>
            </a:r>
            <a:br>
              <a:rPr lang="de-CH" sz="1800" dirty="0"/>
            </a:br>
            <a:r>
              <a:rPr lang="de-CH" sz="1200" dirty="0"/>
              <a:t>(643 Transplantationen in der Schweiz)</a:t>
            </a:r>
          </a:p>
          <a:p>
            <a:pPr marL="714375" indent="-271463" fontAlgn="base">
              <a:buFont typeface="Arial" panose="020B0604020202020204" pitchFamily="34" charset="0"/>
              <a:buChar char="•"/>
            </a:pPr>
            <a:endParaRPr lang="en-US" sz="2200" b="1" dirty="0">
              <a:latin typeface="Segment Black" pitchFamily="50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0FD72EA-DB28-74AC-32DC-1B4E16DED408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2A908333-BBF4-D49A-5DDC-06AB6466DDDA}"/>
              </a:ext>
            </a:extLst>
          </p:cNvPr>
          <p:cNvSpPr/>
          <p:nvPr/>
        </p:nvSpPr>
        <p:spPr>
          <a:xfrm>
            <a:off x="6215761" y="2513895"/>
            <a:ext cx="867600" cy="867600"/>
          </a:xfrm>
          <a:prstGeom prst="ellipse">
            <a:avLst/>
          </a:prstGeom>
          <a:gradFill>
            <a:gsLst>
              <a:gs pos="0">
                <a:schemeClr val="accent3"/>
              </a:gs>
              <a:gs pos="79000">
                <a:srgbClr val="F3B15D">
                  <a:alpha val="20000"/>
                </a:srgbClr>
              </a:gs>
            </a:gsLst>
            <a:lin ang="2700000" scaled="0"/>
          </a:gradFill>
          <a:ln w="793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ment" pitchFamily="50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34AB1EE-CECB-77E4-33BB-7FA0AD81F749}"/>
              </a:ext>
            </a:extLst>
          </p:cNvPr>
          <p:cNvSpPr/>
          <p:nvPr/>
        </p:nvSpPr>
        <p:spPr>
          <a:xfrm>
            <a:off x="6448562" y="2626912"/>
            <a:ext cx="1701327" cy="74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>
                <a:solidFill>
                  <a:schemeClr val="accent1"/>
                </a:solidFill>
                <a:latin typeface="Segment Black" pitchFamily="50" charset="0"/>
              </a:rPr>
              <a:t>2. </a:t>
            </a:r>
            <a:r>
              <a:rPr lang="de-CH" sz="1600">
                <a:solidFill>
                  <a:schemeClr val="accent1"/>
                </a:solidFill>
                <a:latin typeface="Segment" pitchFamily="50" charset="0"/>
              </a:rPr>
              <a:t>Medizinischer Nutzen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BFDFE1C-E391-9BE4-6417-199B0E517C0C}"/>
              </a:ext>
            </a:extLst>
          </p:cNvPr>
          <p:cNvSpPr/>
          <p:nvPr/>
        </p:nvSpPr>
        <p:spPr>
          <a:xfrm>
            <a:off x="8170605" y="2513895"/>
            <a:ext cx="867600" cy="867600"/>
          </a:xfrm>
          <a:prstGeom prst="ellipse">
            <a:avLst/>
          </a:prstGeom>
          <a:gradFill>
            <a:gsLst>
              <a:gs pos="0">
                <a:schemeClr val="accent6"/>
              </a:gs>
              <a:gs pos="74000">
                <a:schemeClr val="accent6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ment" pitchFamily="50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EC95770-45CD-FFAF-50A0-DC416ABD10B6}"/>
              </a:ext>
            </a:extLst>
          </p:cNvPr>
          <p:cNvSpPr/>
          <p:nvPr/>
        </p:nvSpPr>
        <p:spPr>
          <a:xfrm>
            <a:off x="8399026" y="2596236"/>
            <a:ext cx="2220668" cy="74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>
                <a:solidFill>
                  <a:schemeClr val="accent1"/>
                </a:solidFill>
                <a:latin typeface="Segment Black" pitchFamily="50" charset="0"/>
              </a:rPr>
              <a:t>3.</a:t>
            </a:r>
            <a:r>
              <a:rPr lang="de-CH" sz="1600">
                <a:solidFill>
                  <a:schemeClr val="accent1"/>
                </a:solidFill>
                <a:latin typeface="Segment Black" pitchFamily="50" charset="0"/>
              </a:rPr>
              <a:t> </a:t>
            </a:r>
            <a:r>
              <a:rPr lang="de-CH" sz="1600">
                <a:solidFill>
                  <a:schemeClr val="accent1"/>
                </a:solidFill>
                <a:latin typeface="Segment" pitchFamily="50" charset="0"/>
              </a:rPr>
              <a:t>Prioritäten</a:t>
            </a:r>
          </a:p>
          <a:p>
            <a:r>
              <a:rPr lang="de-CH" sz="1200">
                <a:solidFill>
                  <a:schemeClr val="accent1"/>
                </a:solidFill>
                <a:latin typeface="Segment" pitchFamily="50" charset="0"/>
              </a:rPr>
              <a:t>(Kinder, Blutgruppe)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3766963-98E2-AC36-4532-7BFDEEEAA938}"/>
              </a:ext>
            </a:extLst>
          </p:cNvPr>
          <p:cNvSpPr/>
          <p:nvPr/>
        </p:nvSpPr>
        <p:spPr>
          <a:xfrm>
            <a:off x="10125450" y="2513895"/>
            <a:ext cx="867600" cy="867600"/>
          </a:xfrm>
          <a:prstGeom prst="ellipse">
            <a:avLst/>
          </a:prstGeom>
          <a:gradFill>
            <a:gsLst>
              <a:gs pos="0">
                <a:schemeClr val="accent2">
                  <a:alpha val="90000"/>
                </a:schemeClr>
              </a:gs>
              <a:gs pos="74000">
                <a:schemeClr val="accent5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ment" pitchFamily="50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0F4C8AF-FC9D-BA5E-F0D7-9E9CD61A8E6F}"/>
              </a:ext>
            </a:extLst>
          </p:cNvPr>
          <p:cNvSpPr/>
          <p:nvPr/>
        </p:nvSpPr>
        <p:spPr>
          <a:xfrm>
            <a:off x="10359485" y="2507317"/>
            <a:ext cx="1286263" cy="74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>
                <a:solidFill>
                  <a:schemeClr val="accent1"/>
                </a:solidFill>
                <a:latin typeface="Segment Black" pitchFamily="50" charset="0"/>
              </a:rPr>
              <a:t>4.</a:t>
            </a:r>
            <a:r>
              <a:rPr lang="de-CH" sz="1600">
                <a:solidFill>
                  <a:schemeClr val="accent1"/>
                </a:solidFill>
                <a:latin typeface="Segment Black" pitchFamily="50" charset="0"/>
              </a:rPr>
              <a:t> </a:t>
            </a:r>
            <a:r>
              <a:rPr lang="de-CH" sz="1600">
                <a:solidFill>
                  <a:schemeClr val="accent1"/>
                </a:solidFill>
                <a:latin typeface="Segment" pitchFamily="50" charset="0"/>
              </a:rPr>
              <a:t>Wartezeit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E2B1E11-F7AD-648F-D140-1E0AEFACAF7B}"/>
              </a:ext>
            </a:extLst>
          </p:cNvPr>
          <p:cNvSpPr/>
          <p:nvPr/>
        </p:nvSpPr>
        <p:spPr>
          <a:xfrm>
            <a:off x="4318973" y="2513895"/>
            <a:ext cx="867600" cy="867029"/>
          </a:xfrm>
          <a:prstGeom prst="ellipse">
            <a:avLst/>
          </a:prstGeom>
          <a:gradFill>
            <a:gsLst>
              <a:gs pos="0">
                <a:srgbClr val="E6005C"/>
              </a:gs>
              <a:gs pos="65000">
                <a:srgbClr val="D98F90">
                  <a:alpha val="25000"/>
                </a:srgbClr>
              </a:gs>
            </a:gsLst>
            <a:lin ang="2700000" scaled="0"/>
          </a:gradFill>
          <a:ln w="793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ment" pitchFamily="50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CD9978D-B5F6-6E99-F026-BF6590192EEF}"/>
              </a:ext>
            </a:extLst>
          </p:cNvPr>
          <p:cNvSpPr/>
          <p:nvPr/>
        </p:nvSpPr>
        <p:spPr>
          <a:xfrm>
            <a:off x="4592922" y="2627033"/>
            <a:ext cx="1621353" cy="74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>
                <a:solidFill>
                  <a:schemeClr val="accent1"/>
                </a:solidFill>
                <a:latin typeface="Segment Black" pitchFamily="50" charset="0"/>
              </a:rPr>
              <a:t>1. </a:t>
            </a:r>
            <a:r>
              <a:rPr lang="de-CH" sz="1600">
                <a:solidFill>
                  <a:schemeClr val="accent1"/>
                </a:solidFill>
                <a:latin typeface="Segment" pitchFamily="50" charset="0"/>
              </a:rPr>
              <a:t>Medizinische Dringlichkeit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66E11D-BCBA-B9CD-3E71-C649F60A5C0D}"/>
              </a:ext>
            </a:extLst>
          </p:cNvPr>
          <p:cNvSpPr txBox="1"/>
          <p:nvPr/>
        </p:nvSpPr>
        <p:spPr>
          <a:xfrm>
            <a:off x="342830" y="1364074"/>
            <a:ext cx="2888897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000" b="1" dirty="0">
                <a:solidFill>
                  <a:schemeClr val="accent1"/>
                </a:solidFill>
                <a:latin typeface="Segment Black" pitchFamily="50" charset="0"/>
              </a:rPr>
              <a:t>Limitierende Faktoren für das Timing</a:t>
            </a:r>
            <a:r>
              <a:rPr lang="de-CH" sz="2000" b="1" dirty="0">
                <a:solidFill>
                  <a:schemeClr val="accent1"/>
                </a:solidFill>
                <a:latin typeface="Segment Black" pitchFamily="50" charset="0"/>
              </a:rPr>
              <a:t>:</a:t>
            </a:r>
          </a:p>
          <a:p>
            <a:pPr fontAlgn="base"/>
            <a:br>
              <a:rPr lang="de-CH" b="1" dirty="0">
                <a:solidFill>
                  <a:schemeClr val="accent1"/>
                </a:solidFill>
                <a:latin typeface="Segment" pitchFamily="50" charset="0"/>
              </a:rPr>
            </a:br>
            <a:r>
              <a:rPr lang="de-CH" sz="400" b="1" dirty="0">
                <a:solidFill>
                  <a:schemeClr val="accent1"/>
                </a:solidFill>
                <a:latin typeface="Segment" pitchFamily="50" charset="0"/>
              </a:rPr>
              <a:t> </a:t>
            </a:r>
            <a:r>
              <a:rPr lang="en-US" sz="400" b="1" dirty="0">
                <a:solidFill>
                  <a:schemeClr val="accent1"/>
                </a:solidFill>
                <a:latin typeface="Segment" pitchFamily="50" charset="0"/>
              </a:rPr>
              <a:t>​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Verfügbarkeit eines</a:t>
            </a:r>
            <a:br>
              <a:rPr lang="de-CH" dirty="0">
                <a:solidFill>
                  <a:schemeClr val="accent1"/>
                </a:solidFill>
                <a:latin typeface="Segment" pitchFamily="50" charset="0"/>
              </a:rPr>
            </a:b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Operationssaals</a:t>
            </a:r>
            <a:r>
              <a:rPr lang="en-US" dirty="0">
                <a:solidFill>
                  <a:schemeClr val="accent1"/>
                </a:solidFill>
                <a:latin typeface="Segment" pitchFamily="50" charset="0"/>
              </a:rPr>
              <a:t>​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Routineprogramm Spital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Verfügbarkeit des Anästhesie- und</a:t>
            </a:r>
            <a:br>
              <a:rPr lang="de-CH" dirty="0">
                <a:solidFill>
                  <a:schemeClr val="accent1"/>
                </a:solidFill>
                <a:latin typeface="Segment" pitchFamily="50" charset="0"/>
              </a:rPr>
            </a:b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Entnahmeteam</a:t>
            </a:r>
            <a:r>
              <a:rPr lang="en-US" dirty="0">
                <a:solidFill>
                  <a:schemeClr val="accent1"/>
                </a:solidFill>
                <a:latin typeface="Segment" pitchFamily="50" charset="0"/>
              </a:rPr>
              <a:t>​s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Fluglogistik</a:t>
            </a:r>
            <a:br>
              <a:rPr lang="de-CH" dirty="0">
                <a:solidFill>
                  <a:schemeClr val="accent1"/>
                </a:solidFill>
                <a:latin typeface="Segment" pitchFamily="50" charset="0"/>
              </a:rPr>
            </a:br>
            <a:r>
              <a:rPr lang="de-CH" dirty="0">
                <a:solidFill>
                  <a:schemeClr val="accent1"/>
                </a:solidFill>
                <a:latin typeface="Segment" pitchFamily="50" charset="0"/>
              </a:rPr>
              <a:t>und Wetter</a:t>
            </a:r>
            <a:r>
              <a:rPr lang="en-US" dirty="0">
                <a:solidFill>
                  <a:schemeClr val="accent1"/>
                </a:solidFill>
                <a:latin typeface="Segment" pitchFamily="50" charset="0"/>
              </a:rPr>
              <a:t>​</a:t>
            </a:r>
          </a:p>
          <a:p>
            <a:pPr fontAlgn="base"/>
            <a:endParaRPr lang="de-CH" dirty="0">
              <a:solidFill>
                <a:schemeClr val="accent1"/>
              </a:solidFill>
              <a:latin typeface="Segment Black" pitchFamily="50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8412B1F-6FA3-06F8-50C7-99821E9C9C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72874" y="4208034"/>
            <a:ext cx="1970702" cy="197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85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8EAE6A-43F9-810A-1CC0-43BFCD667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992C76C7-ED2A-A726-5876-A69EEA94B4CC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C5C2BD55-D459-5531-6E58-182C82F4F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A973F0-3C0F-25BE-339E-B68A26407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85B5789-9DEF-1FB6-1D75-FAE5148EE4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72874" y="4208034"/>
            <a:ext cx="1970702" cy="1970702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7D36F4-840B-E49D-0D4E-6662BD59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32</a:t>
            </a:fld>
            <a:endParaRPr lang="de-DE" noProof="0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CC94FE88-5D4B-21D4-3D82-34AF91D0B249}"/>
              </a:ext>
            </a:extLst>
          </p:cNvPr>
          <p:cNvSpPr txBox="1">
            <a:spLocks/>
          </p:cNvSpPr>
          <p:nvPr/>
        </p:nvSpPr>
        <p:spPr>
          <a:xfrm>
            <a:off x="4315016" y="1414463"/>
            <a:ext cx="7368984" cy="340909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rabicPeriod" startAt="9"/>
            </a:pPr>
            <a:r>
              <a:rPr lang="de-CH" sz="2200" b="1" dirty="0">
                <a:latin typeface="Segment Black" pitchFamily="50" charset="0"/>
              </a:rPr>
              <a:t>Organentnahme</a:t>
            </a:r>
            <a:endParaRPr lang="en-US" sz="2200" b="1" dirty="0">
              <a:latin typeface="Segment Black" pitchFamily="50" charset="0"/>
            </a:endParaRP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Organentnahme durch das Transplantationsteam im </a:t>
            </a:r>
            <a:r>
              <a:rPr lang="de-CH" sz="2000" dirty="0" err="1"/>
              <a:t>Spendespital</a:t>
            </a:r>
            <a:endParaRPr lang="de-CH" sz="2000" dirty="0"/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Verpacken der Organe</a:t>
            </a:r>
            <a:r>
              <a:rPr lang="en-US" sz="2000" dirty="0"/>
              <a:t>​</a:t>
            </a:r>
          </a:p>
          <a:p>
            <a:pPr marL="457200" indent="-457200" fontAlgn="base">
              <a:buFont typeface="+mj-lt"/>
              <a:buAutoNum type="arabicPeriod" startAt="10"/>
            </a:pPr>
            <a:r>
              <a:rPr lang="en-US" sz="2200" b="1" dirty="0" err="1">
                <a:latin typeface="Segment Black" pitchFamily="50" charset="0"/>
              </a:rPr>
              <a:t>Organtransport</a:t>
            </a:r>
            <a:endParaRPr lang="en-US" sz="2200" b="1" dirty="0">
              <a:latin typeface="Segment Black" pitchFamily="50" charset="0"/>
            </a:endParaRP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dirty="0"/>
              <a:t>Transport der Organe</a:t>
            </a:r>
            <a:r>
              <a:rPr lang="en-US" sz="2000" dirty="0"/>
              <a:t>​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de-CH" sz="2000" dirty="0"/>
              <a:t>Taxi, Ambulanz, Helikopter oder Jet begleitet/unbegleitet ins Spital der Empfängerin oder des Empfängers</a:t>
            </a:r>
            <a:br>
              <a:rPr lang="de-CH" sz="1200" dirty="0">
                <a:latin typeface="Segment Black" pitchFamily="50" charset="0"/>
              </a:rPr>
            </a:br>
            <a:endParaRPr lang="en-US" sz="18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4F3139E-FC7B-B022-FBDD-5DACE811AFA3}"/>
              </a:ext>
            </a:extLst>
          </p:cNvPr>
          <p:cNvSpPr txBox="1"/>
          <p:nvPr/>
        </p:nvSpPr>
        <p:spPr>
          <a:xfrm>
            <a:off x="314386" y="1380392"/>
            <a:ext cx="287508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" fontAlgn="base">
              <a:tabLst>
                <a:tab pos="1792288" algn="l"/>
                <a:tab pos="6099175" algn="r"/>
              </a:tabLst>
            </a:pPr>
            <a:r>
              <a:rPr lang="de-CH" sz="2200" b="1" dirty="0" err="1">
                <a:solidFill>
                  <a:schemeClr val="accent1"/>
                </a:solidFill>
                <a:latin typeface="Segment Black" pitchFamily="50" charset="0"/>
              </a:rPr>
              <a:t>Ischämiezeit</a:t>
            </a:r>
            <a:endParaRPr lang="de-CH" sz="2200" b="1" dirty="0">
              <a:solidFill>
                <a:schemeClr val="accent1"/>
              </a:solidFill>
              <a:latin typeface="Segment Black" pitchFamily="50" charset="0"/>
            </a:endParaRPr>
          </a:p>
          <a:p>
            <a:pPr fontAlgn="base">
              <a:tabLst>
                <a:tab pos="1792288" algn="l"/>
                <a:tab pos="6099175" algn="r"/>
              </a:tabLst>
            </a:pPr>
            <a:br>
              <a:rPr lang="de-CH" dirty="0">
                <a:solidFill>
                  <a:schemeClr val="accent1"/>
                </a:solidFill>
                <a:latin typeface="Segment"/>
              </a:rPr>
            </a:br>
            <a:r>
              <a:rPr lang="de-CH" dirty="0">
                <a:solidFill>
                  <a:schemeClr val="accent1"/>
                </a:solidFill>
                <a:latin typeface="Segment"/>
              </a:rPr>
              <a:t>Herz: 3</a:t>
            </a:r>
            <a:r>
              <a:rPr lang="en-US" dirty="0">
                <a:solidFill>
                  <a:schemeClr val="accent1"/>
                </a:solidFill>
                <a:latin typeface="Segment"/>
              </a:rPr>
              <a:t>–</a:t>
            </a:r>
            <a:r>
              <a:rPr lang="de-CH" dirty="0">
                <a:solidFill>
                  <a:schemeClr val="accent1"/>
                </a:solidFill>
                <a:latin typeface="Segment"/>
              </a:rPr>
              <a:t>4 Std. </a:t>
            </a:r>
            <a:br>
              <a:rPr lang="de-CH" dirty="0">
                <a:solidFill>
                  <a:schemeClr val="accent1"/>
                </a:solidFill>
                <a:latin typeface="Segment"/>
              </a:rPr>
            </a:br>
            <a:r>
              <a:rPr lang="de-CH" sz="1200" dirty="0">
                <a:solidFill>
                  <a:schemeClr val="accent1"/>
                </a:solidFill>
                <a:latin typeface="Segment"/>
              </a:rPr>
              <a:t>(12</a:t>
            </a:r>
            <a:r>
              <a:rPr lang="en-US" sz="1200" dirty="0">
                <a:solidFill>
                  <a:schemeClr val="accent1"/>
                </a:solidFill>
                <a:latin typeface="Segment"/>
              </a:rPr>
              <a:t>–15 Std.</a:t>
            </a:r>
            <a:r>
              <a:rPr lang="de-CH" sz="1200" dirty="0">
                <a:solidFill>
                  <a:schemeClr val="accent1"/>
                </a:solidFill>
                <a:latin typeface="Segment"/>
              </a:rPr>
              <a:t> mit OCS</a:t>
            </a:r>
            <a:r>
              <a:rPr lang="en-US" sz="1200" dirty="0">
                <a:solidFill>
                  <a:schemeClr val="accent1"/>
                </a:solidFill>
                <a:latin typeface="Segment"/>
              </a:rPr>
              <a:t>)</a:t>
            </a:r>
          </a:p>
          <a:p>
            <a:pPr fontAlgn="base">
              <a:tabLst>
                <a:tab pos="1792288" algn="l"/>
                <a:tab pos="6099175" algn="r"/>
              </a:tabLst>
            </a:pPr>
            <a:endParaRPr lang="de-CH" dirty="0">
              <a:solidFill>
                <a:schemeClr val="accent1"/>
              </a:solidFill>
              <a:latin typeface="Segment"/>
            </a:endParaRPr>
          </a:p>
          <a:p>
            <a:pPr fontAlgn="base">
              <a:tabLst>
                <a:tab pos="1792288" algn="l"/>
                <a:tab pos="6099175" algn="r"/>
              </a:tabLst>
            </a:pPr>
            <a:r>
              <a:rPr lang="de-CH" dirty="0">
                <a:solidFill>
                  <a:schemeClr val="accent1"/>
                </a:solidFill>
                <a:latin typeface="Segment"/>
              </a:rPr>
              <a:t>Lunge/Leber/Bauch-speicheldrüse: 6</a:t>
            </a:r>
            <a:r>
              <a:rPr lang="en-US" dirty="0">
                <a:solidFill>
                  <a:schemeClr val="accent1"/>
                </a:solidFill>
                <a:latin typeface="Segment"/>
              </a:rPr>
              <a:t>–</a:t>
            </a:r>
            <a:r>
              <a:rPr lang="de-CH" dirty="0">
                <a:solidFill>
                  <a:schemeClr val="accent1"/>
                </a:solidFill>
                <a:latin typeface="Segment"/>
              </a:rPr>
              <a:t>8 Std. </a:t>
            </a:r>
            <a:br>
              <a:rPr lang="de-CH" dirty="0">
                <a:solidFill>
                  <a:schemeClr val="accent1"/>
                </a:solidFill>
                <a:latin typeface="Segment"/>
              </a:rPr>
            </a:br>
            <a:r>
              <a:rPr lang="de-CH" sz="1200" dirty="0">
                <a:solidFill>
                  <a:schemeClr val="accent1"/>
                </a:solidFill>
                <a:latin typeface="Segment"/>
              </a:rPr>
              <a:t>(Tendenz 10</a:t>
            </a:r>
            <a:r>
              <a:rPr lang="en-US" sz="1200" dirty="0">
                <a:solidFill>
                  <a:schemeClr val="accent1"/>
                </a:solidFill>
                <a:latin typeface="Segment"/>
              </a:rPr>
              <a:t>–12 Std,)</a:t>
            </a:r>
          </a:p>
          <a:p>
            <a:pPr fontAlgn="base">
              <a:tabLst>
                <a:tab pos="1792288" algn="l"/>
                <a:tab pos="6099175" algn="r"/>
              </a:tabLst>
            </a:pPr>
            <a:endParaRPr lang="de-CH" dirty="0">
              <a:solidFill>
                <a:schemeClr val="accent1"/>
              </a:solidFill>
              <a:latin typeface="Segment"/>
            </a:endParaRPr>
          </a:p>
          <a:p>
            <a:pPr fontAlgn="base">
              <a:tabLst>
                <a:tab pos="1792288" algn="l"/>
                <a:tab pos="6099175" algn="r"/>
              </a:tabLst>
            </a:pPr>
            <a:r>
              <a:rPr lang="de-CH" dirty="0">
                <a:solidFill>
                  <a:schemeClr val="accent1"/>
                </a:solidFill>
                <a:latin typeface="Segment"/>
              </a:rPr>
              <a:t>Nieren: 12</a:t>
            </a:r>
            <a:r>
              <a:rPr lang="en-US" dirty="0">
                <a:solidFill>
                  <a:schemeClr val="accent1"/>
                </a:solidFill>
                <a:latin typeface="Segment"/>
              </a:rPr>
              <a:t>–</a:t>
            </a:r>
            <a:r>
              <a:rPr lang="de-CH" dirty="0">
                <a:solidFill>
                  <a:schemeClr val="accent1"/>
                </a:solidFill>
                <a:latin typeface="Segment"/>
              </a:rPr>
              <a:t>24 Std.</a:t>
            </a:r>
            <a:r>
              <a:rPr lang="de-CH" dirty="0">
                <a:solidFill>
                  <a:schemeClr val="accent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7975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94F48-0A41-C461-D1F8-378FDA9E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477ABB6C-1E0C-A1F7-4438-EA4AD7E55144}"/>
              </a:ext>
            </a:extLst>
          </p:cNvPr>
          <p:cNvSpPr/>
          <p:nvPr/>
        </p:nvSpPr>
        <p:spPr>
          <a:xfrm>
            <a:off x="0" y="-17176"/>
            <a:ext cx="3278696" cy="641797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41E95851-9CDB-3A48-1D40-91FEA15B4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49" y="-380008"/>
            <a:ext cx="10058400" cy="1450757"/>
          </a:xfrm>
        </p:spPr>
        <p:txBody>
          <a:bodyPr>
            <a:normAutofit/>
          </a:bodyPr>
          <a:lstStyle/>
          <a:p>
            <a:r>
              <a:rPr lang="de-CH" sz="3600" err="1"/>
              <a:t>Organspendeprozess</a:t>
            </a:r>
            <a:endParaRPr lang="de-CH" sz="360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C5BA3E9-0C68-3D17-48C2-B4E755265B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016" y="1414463"/>
            <a:ext cx="7458576" cy="44961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 startAt="11"/>
            </a:pPr>
            <a:r>
              <a:rPr lang="de-CH" sz="2200" b="1" dirty="0">
                <a:latin typeface="Segment Black" pitchFamily="50" charset="0"/>
              </a:rPr>
              <a:t>Transplantation</a:t>
            </a:r>
            <a:endParaRPr lang="en-US" sz="2200" b="1" dirty="0">
              <a:latin typeface="Segment Black" pitchFamily="50" charset="0"/>
            </a:endParaRP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Vorbereitende Untersuchung der Empfangenden​</a:t>
            </a:r>
          </a:p>
          <a:p>
            <a:pPr marL="723900" indent="-2794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Transplantation im Transplantationszentrum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221620-224D-27C9-CA84-B0E2210CB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47A24CF-6E61-E562-5E7E-9786AD9EE4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72874" y="4208034"/>
            <a:ext cx="1970702" cy="1970702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1BBD2D-724C-62BC-337A-3D95539E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33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45221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145C0-76E2-E570-5DD1-7B0B9882D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4675" y="2835195"/>
            <a:ext cx="6313805" cy="2771649"/>
          </a:xfrm>
        </p:spPr>
        <p:txBody>
          <a:bodyPr>
            <a:noAutofit/>
          </a:bodyPr>
          <a:lstStyle/>
          <a:p>
            <a:pPr marL="266700" indent="-2667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Verbesserung der Lebensqualität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Lebenslange Medikamenteneinnahme (Immunsuppression)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Lebensverlängerung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Möglichkeit eines anonymen Dankesbriefs an die </a:t>
            </a:r>
            <a:r>
              <a:rPr lang="de-CH" sz="2000" b="0" i="0" u="none" strike="noStrike" dirty="0" err="1">
                <a:effectLst/>
              </a:rPr>
              <a:t>Spendefamilie</a:t>
            </a:r>
            <a:r>
              <a:rPr lang="de-CH" sz="2000" b="0" i="0" dirty="0">
                <a:effectLst/>
              </a:rPr>
              <a:t>​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A0805F-1029-7290-6068-B2A1B122B8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9968" y="6446837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0AC360-D6E6-E929-42E9-F5707F95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34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B0380A7-D12C-A01C-D72C-143AD11E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674" y="481632"/>
            <a:ext cx="6313805" cy="2093975"/>
          </a:xfrm>
        </p:spPr>
        <p:txBody>
          <a:bodyPr>
            <a:normAutofit/>
          </a:bodyPr>
          <a:lstStyle/>
          <a:p>
            <a:r>
              <a:rPr lang="de-CH" b="1" dirty="0"/>
              <a:t>Transplantierte Personen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B5C32D91-E44E-9B7D-884B-C69472CAEE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6389" t="2938" r="21648" b="2678"/>
          <a:stretch>
            <a:fillRect/>
          </a:stretch>
        </p:blipFill>
        <p:spPr>
          <a:xfrm>
            <a:off x="0" y="-1"/>
            <a:ext cx="4732338" cy="644652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87A90FA-707F-6997-3C93-E2B2B605D2D6}"/>
              </a:ext>
            </a:extLst>
          </p:cNvPr>
          <p:cNvSpPr txBox="1"/>
          <p:nvPr/>
        </p:nvSpPr>
        <p:spPr>
          <a:xfrm>
            <a:off x="165661" y="2076253"/>
            <a:ext cx="1736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400">
                <a:solidFill>
                  <a:schemeClr val="bg1"/>
                </a:solidFill>
                <a:latin typeface="Segment" pitchFamily="50" charset="0"/>
              </a:rPr>
              <a:t>Sandra, </a:t>
            </a:r>
          </a:p>
          <a:p>
            <a:pPr algn="r"/>
            <a:r>
              <a:rPr lang="de-CH" sz="1400">
                <a:solidFill>
                  <a:schemeClr val="bg1"/>
                </a:solidFill>
                <a:latin typeface="Segment" pitchFamily="50" charset="0"/>
              </a:rPr>
              <a:t>lebertransplantiert</a:t>
            </a:r>
          </a:p>
        </p:txBody>
      </p:sp>
    </p:spTree>
    <p:extLst>
      <p:ext uri="{BB962C8B-B14F-4D97-AF65-F5344CB8AC3E}">
        <p14:creationId xmlns:p14="http://schemas.microsoft.com/office/powerpoint/2010/main" val="3849469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B35A">
            <a:alpha val="2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96C80-C40C-35DF-5787-0CED97F9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32F700F4-B9C3-1EB3-87B9-5B7DABCA9FDF}"/>
              </a:ext>
            </a:extLst>
          </p:cNvPr>
          <p:cNvSpPr/>
          <p:nvPr/>
        </p:nvSpPr>
        <p:spPr>
          <a:xfrm flipH="1">
            <a:off x="-2" y="-17176"/>
            <a:ext cx="4315017" cy="6417976"/>
          </a:xfrm>
          <a:prstGeom prst="rect">
            <a:avLst/>
          </a:pr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CE31ABC-B794-4A25-BB7B-BC7BFED9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313" y="-80963"/>
            <a:ext cx="10058400" cy="1450757"/>
          </a:xfrm>
        </p:spPr>
        <p:txBody>
          <a:bodyPr>
            <a:normAutofit/>
          </a:bodyPr>
          <a:lstStyle/>
          <a:p>
            <a:r>
              <a:rPr lang="de-CH"/>
              <a:t>Gewebespende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0C2381CD-9534-9371-C804-6C3B27A54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13380" y="1586508"/>
            <a:ext cx="7458576" cy="4496170"/>
          </a:xfrm>
        </p:spPr>
        <p:txBody>
          <a:bodyPr>
            <a:noAutofit/>
          </a:bodyPr>
          <a:lstStyle/>
          <a:p>
            <a:pPr marL="266700" indent="-266700" algn="l" rtl="0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Alle Todesfälle im Spital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24−48 Stunden nach dem Tod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Einwilligung</a:t>
            </a:r>
            <a:r>
              <a:rPr lang="en-US" sz="2000" b="0" i="0" dirty="0">
                <a:effectLst/>
              </a:rPr>
              <a:t>​</a:t>
            </a:r>
          </a:p>
          <a:p>
            <a:pPr marL="266700" indent="-266700" algn="l" rtl="0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de-CH" sz="2000" b="0" i="0" u="none" strike="noStrike" dirty="0">
                <a:effectLst/>
              </a:rPr>
              <a:t>Häufigste Gewebespenden</a:t>
            </a:r>
            <a:r>
              <a:rPr lang="en-US" sz="2000" b="0" i="0" dirty="0">
                <a:effectLst/>
              </a:rPr>
              <a:t>​:</a:t>
            </a:r>
          </a:p>
          <a:p>
            <a:pPr marL="534988" indent="-268288" algn="l" rtl="0" fontAlgn="base">
              <a:lnSpc>
                <a:spcPts val="1950"/>
              </a:lnSpc>
              <a:buFont typeface="Symbol" panose="05050102010706020507" pitchFamily="18" charset="2"/>
              <a:buChar char="-"/>
            </a:pPr>
            <a:r>
              <a:rPr lang="de-CH" sz="2000" b="0" i="0" u="none" strike="noStrike" dirty="0">
                <a:effectLst/>
              </a:rPr>
              <a:t>Augenhornhaut (Cornea)</a:t>
            </a:r>
            <a:r>
              <a:rPr lang="en-US" sz="2000" b="0" i="0" dirty="0">
                <a:effectLst/>
              </a:rPr>
              <a:t>​</a:t>
            </a:r>
          </a:p>
          <a:p>
            <a:pPr marL="534988" indent="-268288" algn="l" rtl="0" fontAlgn="base">
              <a:lnSpc>
                <a:spcPts val="1950"/>
              </a:lnSpc>
              <a:buFont typeface="Symbol" panose="05050102010706020507" pitchFamily="18" charset="2"/>
              <a:buChar char="-"/>
            </a:pPr>
            <a:r>
              <a:rPr lang="de-CH" sz="2000" b="0" i="0" u="none" strike="noStrike" dirty="0">
                <a:effectLst/>
              </a:rPr>
              <a:t>Herzklappen</a:t>
            </a:r>
            <a:r>
              <a:rPr lang="en-US" sz="2000" b="0" i="0" dirty="0">
                <a:effectLst/>
              </a:rPr>
              <a:t>​</a:t>
            </a:r>
          </a:p>
          <a:p>
            <a:pPr marL="534988" indent="-268288" algn="l" rtl="0" fontAlgn="base">
              <a:lnSpc>
                <a:spcPts val="1950"/>
              </a:lnSpc>
              <a:buFont typeface="Symbol" panose="05050102010706020507" pitchFamily="18" charset="2"/>
              <a:buChar char="-"/>
            </a:pPr>
            <a:r>
              <a:rPr lang="de-CH" sz="2000" b="0" i="0" u="none" strike="noStrike" dirty="0">
                <a:effectLst/>
              </a:rPr>
              <a:t>Gefässe</a:t>
            </a:r>
            <a:endParaRPr lang="de-CH" sz="2000" b="0" i="0" dirty="0">
              <a:effectLst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981B35-F93F-228B-F3E7-DF9CB9A8B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C92104-47FA-D683-D7FE-2685CC57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35</a:t>
            </a:fld>
            <a:endParaRPr lang="de-DE" noProof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FB7B222-6E62-15EF-6105-24C566F39AD6}"/>
              </a:ext>
            </a:extLst>
          </p:cNvPr>
          <p:cNvSpPr txBox="1"/>
          <p:nvPr/>
        </p:nvSpPr>
        <p:spPr>
          <a:xfrm>
            <a:off x="5413380" y="4886269"/>
            <a:ext cx="647927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CH" sz="2200" b="1" dirty="0" err="1">
                <a:solidFill>
                  <a:schemeClr val="accent1"/>
                </a:solidFill>
                <a:latin typeface="Segment Black" pitchFamily="50" charset="0"/>
              </a:rPr>
              <a:t>Corneatransplantation</a:t>
            </a:r>
            <a:endParaRPr lang="de-CH" sz="2200" b="1" dirty="0">
              <a:solidFill>
                <a:schemeClr val="accent1"/>
              </a:solidFill>
              <a:latin typeface="Segment Black" pitchFamily="50" charset="0"/>
            </a:endParaRPr>
          </a:p>
          <a:p>
            <a:pPr fontAlgn="base"/>
            <a:endParaRPr lang="de-CH" sz="800" dirty="0">
              <a:solidFill>
                <a:schemeClr val="accent1"/>
              </a:solidFill>
              <a:latin typeface="Segment  "/>
            </a:endParaRPr>
          </a:p>
          <a:p>
            <a:pPr fontAlgn="base">
              <a:spcAft>
                <a:spcPts val="1800"/>
              </a:spcAft>
            </a:pPr>
            <a:r>
              <a:rPr lang="de-CH" sz="2000" dirty="0">
                <a:solidFill>
                  <a:schemeClr val="accent1"/>
                </a:solidFill>
                <a:latin typeface="Segment" pitchFamily="50" charset="0"/>
              </a:rPr>
              <a:t>Nach Augenverletzung, ​Infektionen der Augenhornhaut (Keratitis)​ </a:t>
            </a:r>
            <a:endParaRPr lang="en-US" sz="2000" dirty="0">
              <a:solidFill>
                <a:schemeClr val="accent1"/>
              </a:solidFill>
              <a:latin typeface="Segment" pitchFamily="50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2E62483-D11C-B492-0C0D-BF8A882A58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44211" y="4283645"/>
            <a:ext cx="1970702" cy="197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734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89A8-A882-E088-AFE9-6223312F3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>
            <a:extLst>
              <a:ext uri="{FF2B5EF4-FFF2-40B4-BE49-F238E27FC236}">
                <a16:creationId xmlns:a16="http://schemas.microsoft.com/office/drawing/2014/main" id="{7FAA3743-743B-6721-C488-EDCBD8B221A1}"/>
              </a:ext>
            </a:extLst>
          </p:cNvPr>
          <p:cNvSpPr/>
          <p:nvPr/>
        </p:nvSpPr>
        <p:spPr>
          <a:xfrm>
            <a:off x="179007" y="-393774"/>
            <a:ext cx="6429375" cy="566129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FB63CF3A-A959-5E43-016C-743213F3B4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4159" r="24159"/>
          <a:stretch/>
        </p:blipFill>
        <p:spPr>
          <a:xfrm>
            <a:off x="-26013" y="0"/>
            <a:ext cx="4963887" cy="641604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7C0523-6289-CDB0-8AD7-06F16F748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83" y="2318511"/>
            <a:ext cx="6313805" cy="3457594"/>
          </a:xfrm>
        </p:spPr>
        <p:txBody>
          <a:bodyPr>
            <a:noAutofit/>
          </a:bodyPr>
          <a:lstStyle/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dirty="0"/>
              <a:t>Möglichkeit, sich von der verstorbenen Person </a:t>
            </a:r>
            <a:br>
              <a:rPr lang="de-CH" sz="2000" dirty="0"/>
            </a:br>
            <a:r>
              <a:rPr lang="de-CH" sz="2000" dirty="0"/>
              <a:t>zu verabschieden</a:t>
            </a:r>
            <a:r>
              <a:rPr lang="en-US" sz="2000" dirty="0"/>
              <a:t>​</a:t>
            </a:r>
          </a:p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dirty="0"/>
              <a:t>Bestattung erfolgt nach Wunsch der verstorbenen Person</a:t>
            </a:r>
            <a:r>
              <a:rPr lang="en-US" sz="2000" dirty="0"/>
              <a:t>​ </a:t>
            </a:r>
            <a:r>
              <a:rPr lang="de-CH" sz="2000" dirty="0"/>
              <a:t>und der Angehörigen</a:t>
            </a:r>
          </a:p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dirty="0"/>
              <a:t>Angehörigenbetreuung durch lokale Koordinatorinnen </a:t>
            </a:r>
            <a:br>
              <a:rPr lang="de-CH" sz="2000" dirty="0"/>
            </a:br>
            <a:r>
              <a:rPr lang="de-CH" sz="2000" dirty="0"/>
              <a:t>und Koordinatoren</a:t>
            </a:r>
          </a:p>
          <a:p>
            <a:pPr marL="266700" indent="-266700" fontAlgn="base">
              <a:buFont typeface="Arial" panose="020B0604020202020204" pitchFamily="34" charset="0"/>
              <a:buChar char="•"/>
            </a:pPr>
            <a:r>
              <a:rPr lang="de-CH" sz="2000" kern="0" dirty="0">
                <a:latin typeface="Segment Black" pitchFamily="50" charset="0"/>
              </a:rPr>
              <a:t>Wichtigstes Prinzip: </a:t>
            </a:r>
            <a:r>
              <a:rPr lang="de-CH" sz="2000" kern="0" dirty="0"/>
              <a:t>würdevoller Umgang vor,</a:t>
            </a:r>
            <a:br>
              <a:rPr lang="de-CH" sz="2000" kern="0" dirty="0"/>
            </a:br>
            <a:r>
              <a:rPr lang="de-CH" sz="2000" kern="0" dirty="0"/>
              <a:t>während und nach der Organentnahme</a:t>
            </a:r>
          </a:p>
          <a:p>
            <a:pPr marL="266700" indent="-266700" fontAlgn="base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C98F7-95E8-3105-4FA1-557328B8E0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6014" y="6446838"/>
            <a:ext cx="3517568" cy="365125"/>
          </a:xfrm>
        </p:spPr>
        <p:txBody>
          <a:bodyPr/>
          <a:lstStyle/>
          <a:p>
            <a:pPr algn="r"/>
            <a:fld id="{920738F9-A4D3-405B-BA97-6DC755DBFABC}" type="datetime1">
              <a:rPr lang="de-DE" smtClean="0"/>
              <a:pPr algn="r"/>
              <a:t>12.08.2026</a:t>
            </a:fld>
            <a:endParaRPr lang="de-DE">
              <a:latin typeface="Segment" pitchFamily="50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57CBC5-4055-8754-E356-B4ACDDE4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36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86B2BC9-30B6-A2B2-168E-75F94AF81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8982" y="-35052"/>
            <a:ext cx="6313805" cy="2093975"/>
          </a:xfrm>
        </p:spPr>
        <p:txBody>
          <a:bodyPr/>
          <a:lstStyle/>
          <a:p>
            <a:r>
              <a:rPr lang="de-DE" b="1"/>
              <a:t>Abschied nehmen</a:t>
            </a:r>
            <a:endParaRPr lang="de-CH" b="1"/>
          </a:p>
        </p:txBody>
      </p:sp>
    </p:spTree>
    <p:extLst>
      <p:ext uri="{BB962C8B-B14F-4D97-AF65-F5344CB8AC3E}">
        <p14:creationId xmlns:p14="http://schemas.microsoft.com/office/powerpoint/2010/main" val="1435995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30DD-BE6F-40BD-0E6E-5757C22B1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22533D66-CC20-327D-FE2B-3815F2E84D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52" t="3966" r="12359" b="35761"/>
          <a:stretch>
            <a:fillRect/>
          </a:stretch>
        </p:blipFill>
        <p:spPr>
          <a:xfrm>
            <a:off x="0" y="0"/>
            <a:ext cx="12192000" cy="644683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8A75A60-81E4-B664-11DE-B9E5D59AC6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CH"/>
              <a:t>Of</a:t>
            </a:r>
            <a:r>
              <a:rPr lang="de-CH">
                <a:solidFill>
                  <a:srgbClr val="FFFFFF"/>
                </a:solidFill>
              </a:rPr>
              <a:t>fene </a:t>
            </a:r>
            <a:r>
              <a:rPr lang="de-CH"/>
              <a:t>Fragen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1C788E52-6345-4321-A9A9-E9FA3C5E6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0261" y="2738487"/>
            <a:ext cx="2505985" cy="426720"/>
          </a:xfrm>
        </p:spPr>
        <p:txBody>
          <a:bodyPr>
            <a:normAutofit/>
          </a:bodyPr>
          <a:lstStyle/>
          <a:p>
            <a:r>
              <a:rPr lang="de-CH" sz="1400"/>
              <a:t>Gaëtan, lebertransplantiert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42D4A8-C850-AB67-938B-EB278688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E8FDCA-30CD-75F3-329A-9893573B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37</a:t>
            </a:fld>
            <a:endParaRPr lang="de-DE" noProof="0"/>
          </a:p>
        </p:txBody>
      </p:sp>
      <p:sp>
        <p:nvSpPr>
          <p:cNvPr id="2" name="Untertitel 3">
            <a:extLst>
              <a:ext uri="{FF2B5EF4-FFF2-40B4-BE49-F238E27FC236}">
                <a16:creationId xmlns:a16="http://schemas.microsoft.com/office/drawing/2014/main" id="{1B15F6B7-199A-EFE4-0246-46A13C12E9B2}"/>
              </a:ext>
            </a:extLst>
          </p:cNvPr>
          <p:cNvSpPr txBox="1">
            <a:spLocks/>
          </p:cNvSpPr>
          <p:nvPr/>
        </p:nvSpPr>
        <p:spPr>
          <a:xfrm>
            <a:off x="1097278" y="636982"/>
            <a:ext cx="5117667" cy="1648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b="0" kern="1200" cap="none" spc="0" baseline="0">
                <a:solidFill>
                  <a:schemeClr val="bg1"/>
                </a:solidFill>
                <a:latin typeface="Segment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latin typeface="Segment ExtBd" pitchFamily="50" charset="0"/>
              </a:rPr>
              <a:t>Ja oder Nein zur Organspende?</a:t>
            </a:r>
            <a:br>
              <a:rPr lang="de-CH">
                <a:latin typeface="Segment ExtBd" pitchFamily="50" charset="0"/>
              </a:rPr>
            </a:br>
            <a:r>
              <a:rPr lang="de-CH" b="1">
                <a:latin typeface="Segment ExtBd" pitchFamily="50" charset="0"/>
              </a:rPr>
              <a:t>Entscheid jetzt festhalten. </a:t>
            </a:r>
            <a:endParaRPr lang="de-CH">
              <a:latin typeface="Segment ExtBd" pitchFamily="50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DD657AA-4992-5CEE-1710-1F56D612B7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1901" y="1671688"/>
            <a:ext cx="952499" cy="95249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F87662F-B123-93FE-4CB0-5208FF06DE36}"/>
              </a:ext>
            </a:extLst>
          </p:cNvPr>
          <p:cNvSpPr txBox="1"/>
          <p:nvPr/>
        </p:nvSpPr>
        <p:spPr>
          <a:xfrm>
            <a:off x="1097278" y="4325112"/>
            <a:ext cx="616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Segment" pitchFamily="50" charset="0"/>
              </a:rPr>
              <a:t>info@swisstransplant.org</a:t>
            </a:r>
          </a:p>
          <a:p>
            <a:r>
              <a:rPr lang="de-DE" dirty="0">
                <a:solidFill>
                  <a:schemeClr val="bg1"/>
                </a:solidFill>
                <a:latin typeface="Segment" pitchFamily="50" charset="0"/>
              </a:rPr>
              <a:t>www.swisstransplant.org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2FAAA83-3E0B-4026-BE0B-075B6F4FED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61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64282-8154-137C-F5DA-5678D62B7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-223351"/>
            <a:ext cx="7342182" cy="1450757"/>
          </a:xfrm>
        </p:spPr>
        <p:txBody>
          <a:bodyPr>
            <a:normAutofit/>
          </a:bodyPr>
          <a:lstStyle/>
          <a:p>
            <a:r>
              <a:rPr lang="de-CH"/>
              <a:t>Videovorschläge</a:t>
            </a:r>
            <a:r>
              <a:rPr lang="de-CH" sz="4400"/>
              <a:t> 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7E67E9-3F40-1AB6-1C72-EC0D7879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21D2AD-C835-4218-B0FE-51A9C7C46DE4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2EE0A4-DD29-8BDB-5808-40C50AA27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38</a:t>
            </a:fld>
            <a:endParaRPr lang="de-DE" noProof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B8A04BD-90B6-1C52-1F3B-F4E679652420}"/>
              </a:ext>
            </a:extLst>
          </p:cNvPr>
          <p:cNvSpPr txBox="1">
            <a:spLocks/>
          </p:cNvSpPr>
          <p:nvPr/>
        </p:nvSpPr>
        <p:spPr>
          <a:xfrm>
            <a:off x="1097279" y="1251790"/>
            <a:ext cx="10700745" cy="5219432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8288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8288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657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lnSpc>
                <a:spcPct val="150000"/>
              </a:lnSpc>
            </a:pPr>
            <a:r>
              <a:rPr lang="de-CH" sz="1600">
                <a:latin typeface="Segment "/>
              </a:rPr>
              <a:t>Swisstransplant Vision und Mission:</a:t>
            </a:r>
            <a:br>
              <a:rPr lang="de-CH" sz="1600">
                <a:latin typeface="Segment "/>
              </a:rPr>
            </a:br>
            <a:r>
              <a:rPr lang="de-DE" sz="1600">
                <a:solidFill>
                  <a:schemeClr val="accent4"/>
                </a:solidFill>
                <a:latin typeface="Segment 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Swisstransplant Vision und Mission (untertitelt) (youtube.com)</a:t>
            </a:r>
            <a:endParaRPr lang="de-CH" sz="1600">
              <a:solidFill>
                <a:schemeClr val="accent4"/>
              </a:solidFill>
              <a:latin typeface="Segment "/>
            </a:endParaRPr>
          </a:p>
          <a:p>
            <a:pPr lvl="3">
              <a:lnSpc>
                <a:spcPct val="150000"/>
              </a:lnSpc>
            </a:pPr>
            <a:r>
              <a:rPr lang="de-CH" sz="1600">
                <a:latin typeface="Segment "/>
              </a:rPr>
              <a:t>Erklärvideo: Wie funktioniert die Organspende in der Schweiz?: </a:t>
            </a:r>
            <a:br>
              <a:rPr lang="de-CH" sz="1600">
                <a:latin typeface="Segment "/>
              </a:rPr>
            </a:br>
            <a:r>
              <a:rPr lang="de-DE" sz="1600">
                <a:solidFill>
                  <a:schemeClr val="accent4"/>
                </a:solidFill>
                <a:latin typeface="Segment 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Erklärvideo: Wie funktioniert die Organspende in der Schweiz? (youtube.com)</a:t>
            </a:r>
            <a:endParaRPr lang="de-CH" sz="1600">
              <a:solidFill>
                <a:schemeClr val="accent4"/>
              </a:solidFill>
              <a:latin typeface="Segment "/>
            </a:endParaRPr>
          </a:p>
          <a:p>
            <a:pPr lvl="3">
              <a:lnSpc>
                <a:spcPct val="150000"/>
              </a:lnSpc>
            </a:pPr>
            <a:r>
              <a:rPr lang="de-CH" sz="1600">
                <a:latin typeface="Segment "/>
              </a:rPr>
              <a:t>Wann ist ein Mensch tot?</a:t>
            </a:r>
            <a:br>
              <a:rPr lang="de-CH" sz="1600">
                <a:latin typeface="Segment "/>
              </a:rPr>
            </a:br>
            <a:r>
              <a:rPr lang="de-DE" sz="1600">
                <a:solidFill>
                  <a:schemeClr val="accent4"/>
                </a:solidFill>
                <a:latin typeface="Segment 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Wann ist ein Mensch tot? (youtube.com)</a:t>
            </a:r>
            <a:endParaRPr lang="de-CH" sz="1600">
              <a:solidFill>
                <a:schemeClr val="accent4"/>
              </a:solidFill>
              <a:latin typeface="Segment "/>
            </a:endParaRPr>
          </a:p>
          <a:p>
            <a:pPr lvl="3">
              <a:lnSpc>
                <a:spcPct val="150000"/>
              </a:lnSpc>
            </a:pPr>
            <a:r>
              <a:rPr lang="de-CH" sz="1600">
                <a:latin typeface="Segment "/>
              </a:rPr>
              <a:t>Noahs Organspende – Trauer und Hoffnung: </a:t>
            </a:r>
            <a:br>
              <a:rPr lang="de-CH" sz="1600">
                <a:latin typeface="Segment "/>
              </a:rPr>
            </a:br>
            <a:r>
              <a:rPr lang="de-DE" sz="1600">
                <a:solidFill>
                  <a:schemeClr val="accent4"/>
                </a:solidFill>
                <a:latin typeface="Segment 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Noahs Organspende – Trauer und Hoffnung (youtube.com)</a:t>
            </a:r>
            <a:endParaRPr lang="de-CH" sz="1600">
              <a:solidFill>
                <a:schemeClr val="accent4"/>
              </a:solidFill>
              <a:latin typeface="Segment "/>
            </a:endParaRPr>
          </a:p>
          <a:p>
            <a:pPr lvl="3">
              <a:lnSpc>
                <a:spcPct val="150000"/>
              </a:lnSpc>
            </a:pPr>
            <a:r>
              <a:rPr lang="de-CH" sz="1600">
                <a:latin typeface="Segment "/>
              </a:rPr>
              <a:t>Elio – zurück ins Leben: </a:t>
            </a:r>
            <a:br>
              <a:rPr lang="de-CH" sz="1600">
                <a:latin typeface="Segment "/>
              </a:rPr>
            </a:br>
            <a:r>
              <a:rPr lang="de-DE" sz="1600">
                <a:solidFill>
                  <a:schemeClr val="accent4"/>
                </a:solidFill>
                <a:latin typeface="Segment 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Elio – zurück ins Leben (youtube.com)</a:t>
            </a:r>
            <a:endParaRPr lang="de-DE" sz="1600">
              <a:solidFill>
                <a:schemeClr val="accent4"/>
              </a:solidFill>
              <a:latin typeface="Segment "/>
            </a:endParaRPr>
          </a:p>
          <a:p>
            <a:pPr lvl="3">
              <a:lnSpc>
                <a:spcPct val="150000"/>
              </a:lnSpc>
            </a:pPr>
            <a:r>
              <a:rPr lang="de-DE" sz="1600">
                <a:solidFill>
                  <a:schemeClr val="accent1"/>
                </a:solidFill>
                <a:latin typeface="Segment "/>
              </a:rPr>
              <a:t>Marie-Claude Kempf: 27 Jahre Koordinatorin in Genf</a:t>
            </a:r>
            <a:br>
              <a:rPr lang="de-DE" sz="1600">
                <a:solidFill>
                  <a:schemeClr val="accent4"/>
                </a:solidFill>
                <a:latin typeface="Segment "/>
              </a:rPr>
            </a:b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Marie-Claude Kempf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parle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travail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coordinatrice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transplantation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CH" sz="1600" err="1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aux</a:t>
            </a:r>
            <a:r>
              <a:rPr lang="de-CH" sz="1600">
                <a:solidFill>
                  <a:schemeClr val="accent4"/>
                </a:solidFill>
                <a:latin typeface="Segment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HUG</a:t>
            </a:r>
            <a:endParaRPr lang="de-CH" sz="1600">
              <a:solidFill>
                <a:schemeClr val="accent4"/>
              </a:solidFill>
              <a:latin typeface="Segment "/>
            </a:endParaRPr>
          </a:p>
        </p:txBody>
      </p:sp>
    </p:spTree>
    <p:extLst>
      <p:ext uri="{BB962C8B-B14F-4D97-AF65-F5344CB8AC3E}">
        <p14:creationId xmlns:p14="http://schemas.microsoft.com/office/powerpoint/2010/main" val="4119015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43D62-8360-E085-3AF7-A8BEDF961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F429-17A2-44BE-B530-0AE8CB133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85" y="403703"/>
            <a:ext cx="8107477" cy="999272"/>
          </a:xfrm>
        </p:spPr>
        <p:txBody>
          <a:bodyPr>
            <a:normAutofit/>
          </a:bodyPr>
          <a:lstStyle/>
          <a:p>
            <a:r>
              <a:rPr lang="de-CH" dirty="0"/>
              <a:t>Swisstransplant​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447FF6A-17E9-C052-F4DE-EAF14AF234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5" y="6446838"/>
            <a:ext cx="2939429" cy="365125"/>
          </a:xfrm>
        </p:spPr>
        <p:txBody>
          <a:bodyPr/>
          <a:lstStyle/>
          <a:p>
            <a:pPr rtl="0"/>
            <a:fld id="{B4204433-57FA-42C3-B0A9-6C05E744913C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96959C-4CB0-AA84-3609-2586BFE8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de-DE" smtClean="0"/>
              <a:pPr/>
              <a:t>4</a:t>
            </a:fld>
            <a:endParaRPr lang="de-DE">
              <a:solidFill>
                <a:schemeClr val="accent1"/>
              </a:solidFill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972696C-1E94-F892-9DA7-688F9B53E76A}"/>
              </a:ext>
            </a:extLst>
          </p:cNvPr>
          <p:cNvGrpSpPr/>
          <p:nvPr/>
        </p:nvGrpSpPr>
        <p:grpSpPr>
          <a:xfrm>
            <a:off x="676370" y="3364170"/>
            <a:ext cx="11093646" cy="1270089"/>
            <a:chOff x="1097278" y="3364170"/>
            <a:chExt cx="11093646" cy="127008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FE164FE-BC20-C419-7E77-DB96A18A49D3}"/>
                </a:ext>
              </a:extLst>
            </p:cNvPr>
            <p:cNvSpPr/>
            <p:nvPr/>
          </p:nvSpPr>
          <p:spPr>
            <a:xfrm rot="16200000">
              <a:off x="6589465" y="-967199"/>
              <a:ext cx="1270089" cy="993282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74B62D0A-D1AA-D6AF-03A6-6614BB14FE97}"/>
                </a:ext>
              </a:extLst>
            </p:cNvPr>
            <p:cNvSpPr txBox="1">
              <a:spLocks/>
            </p:cNvSpPr>
            <p:nvPr/>
          </p:nvSpPr>
          <p:spPr>
            <a:xfrm>
              <a:off x="2465799" y="3617463"/>
              <a:ext cx="2881478" cy="763505"/>
            </a:xfrm>
            <a:prstGeom prst="rect">
              <a:avLst/>
            </a:prstGeom>
          </p:spPr>
          <p:txBody>
            <a:bodyPr vert="horz" lIns="0" tIns="45720" rIns="0" bIns="45720" rtlCol="0" anchor="ctr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</a:pPr>
              <a:r>
                <a:rPr lang="de-DE" sz="2000" dirty="0">
                  <a:latin typeface="Segment Black" pitchFamily="50" charset="0"/>
                </a:rPr>
                <a:t>Leistungsauftrag des</a:t>
              </a:r>
              <a:br>
                <a:rPr lang="de-DE" sz="2000" dirty="0">
                  <a:latin typeface="Segment Black" pitchFamily="50" charset="0"/>
                </a:rPr>
              </a:br>
              <a:r>
                <a:rPr lang="de-DE" sz="2000" dirty="0">
                  <a:latin typeface="Segment Black" pitchFamily="50" charset="0"/>
                </a:rPr>
                <a:t>Bundesamts für Gesundheit (BAG) </a:t>
              </a:r>
            </a:p>
          </p:txBody>
        </p: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270AE083-0BF0-D903-6485-EDF258AE6DC5}"/>
                </a:ext>
              </a:extLst>
            </p:cNvPr>
            <p:cNvGrpSpPr/>
            <p:nvPr/>
          </p:nvGrpSpPr>
          <p:grpSpPr>
            <a:xfrm>
              <a:off x="1097278" y="3484209"/>
              <a:ext cx="1089524" cy="1030012"/>
              <a:chOff x="1097278" y="3484209"/>
              <a:chExt cx="1089524" cy="1030012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A9FBF891-FE74-9DBB-187B-12F778CAF49D}"/>
                  </a:ext>
                </a:extLst>
              </p:cNvPr>
              <p:cNvSpPr/>
              <p:nvPr/>
            </p:nvSpPr>
            <p:spPr>
              <a:xfrm>
                <a:off x="1097278" y="3484209"/>
                <a:ext cx="1089524" cy="1030012"/>
              </a:xfrm>
              <a:prstGeom prst="ellipse">
                <a:avLst/>
              </a:pr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8" name="Inhaltsplatzhalter 2">
                <a:extLst>
                  <a:ext uri="{FF2B5EF4-FFF2-40B4-BE49-F238E27FC236}">
                    <a16:creationId xmlns:a16="http://schemas.microsoft.com/office/drawing/2014/main" id="{EAFA8D0D-1614-A3B3-99C8-553EB9CCD4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7278" y="3711017"/>
                <a:ext cx="1089523" cy="576396"/>
              </a:xfrm>
              <a:prstGeom prst="rect">
                <a:avLst/>
              </a:prstGeom>
            </p:spPr>
            <p:txBody>
              <a:bodyPr vert="horz" lIns="0" tIns="45720" rIns="0" bIns="45720" rtlCol="0" anchor="ctr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11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19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7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Calibri" pitchFamily="34" charset="0"/>
                  <a:buChar char="◦"/>
                  <a:defRPr sz="1300" kern="1200">
                    <a:solidFill>
                      <a:schemeClr val="accent1"/>
                    </a:solidFill>
                    <a:latin typeface="Segment" pitchFamily="50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CH">
                    <a:solidFill>
                      <a:schemeClr val="bg1"/>
                    </a:solidFill>
                    <a:latin typeface="Segment Black"/>
                  </a:rPr>
                  <a:t>2007</a:t>
                </a:r>
                <a:endParaRPr lang="de-CH">
                  <a:solidFill>
                    <a:schemeClr val="bg1"/>
                  </a:solidFill>
                  <a:latin typeface="Segment Black" pitchFamily="50" charset="0"/>
                </a:endParaRPr>
              </a:p>
            </p:txBody>
          </p:sp>
        </p:grp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6C8DBB18-5FB8-B8FF-9F7A-FFF3BC24C140}"/>
                </a:ext>
              </a:extLst>
            </p:cNvPr>
            <p:cNvSpPr txBox="1"/>
            <p:nvPr/>
          </p:nvSpPr>
          <p:spPr>
            <a:xfrm>
              <a:off x="5856895" y="3676050"/>
              <a:ext cx="48674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CH" sz="2000" dirty="0">
                  <a:solidFill>
                    <a:schemeClr val="accent1"/>
                  </a:solidFill>
                  <a:latin typeface="Segment "/>
                </a:rPr>
                <a:t>Nationale Zuteilungsstelle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CH" sz="2000" dirty="0">
                  <a:solidFill>
                    <a:schemeClr val="accent1"/>
                  </a:solidFill>
                  <a:latin typeface="Segment "/>
                </a:rPr>
                <a:t>Führen der Warteliste</a:t>
              </a:r>
              <a:endParaRPr lang="de-CH" sz="2000" dirty="0">
                <a:solidFill>
                  <a:schemeClr val="accent1"/>
                </a:solidFill>
              </a:endParaRPr>
            </a:p>
          </p:txBody>
        </p:sp>
        <p:cxnSp>
          <p:nvCxnSpPr>
            <p:cNvPr id="36" name="Gerader Verbinder 35">
              <a:extLst>
                <a:ext uri="{FF2B5EF4-FFF2-40B4-BE49-F238E27FC236}">
                  <a16:creationId xmlns:a16="http://schemas.microsoft.com/office/drawing/2014/main" id="{7249BBD4-5A82-FD96-B9D2-20760BBA1ACC}"/>
                </a:ext>
              </a:extLst>
            </p:cNvPr>
            <p:cNvCxnSpPr>
              <a:cxnSpLocks/>
            </p:cNvCxnSpPr>
            <p:nvPr/>
          </p:nvCxnSpPr>
          <p:spPr>
            <a:xfrm>
              <a:off x="5661833" y="3419615"/>
              <a:ext cx="0" cy="11592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A8D985D-0283-BD36-FE70-9007E0D82C2A}"/>
              </a:ext>
            </a:extLst>
          </p:cNvPr>
          <p:cNvGrpSpPr/>
          <p:nvPr/>
        </p:nvGrpSpPr>
        <p:grpSpPr>
          <a:xfrm>
            <a:off x="674582" y="4754348"/>
            <a:ext cx="11298343" cy="1323439"/>
            <a:chOff x="1097276" y="4754348"/>
            <a:chExt cx="11298343" cy="1323439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D5BF93AC-9644-C0ED-B05D-B76841ABF08D}"/>
                </a:ext>
              </a:extLst>
            </p:cNvPr>
            <p:cNvSpPr/>
            <p:nvPr/>
          </p:nvSpPr>
          <p:spPr>
            <a:xfrm>
              <a:off x="1097276" y="4901061"/>
              <a:ext cx="1089524" cy="1030012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01B96522-F38D-5113-E2F8-FC8EC0D5132C}"/>
                </a:ext>
              </a:extLst>
            </p:cNvPr>
            <p:cNvSpPr/>
            <p:nvPr/>
          </p:nvSpPr>
          <p:spPr>
            <a:xfrm rot="16200000">
              <a:off x="6592234" y="450548"/>
              <a:ext cx="1269918" cy="993103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2" name="Inhaltsplatzhalter 2">
              <a:extLst>
                <a:ext uri="{FF2B5EF4-FFF2-40B4-BE49-F238E27FC236}">
                  <a16:creationId xmlns:a16="http://schemas.microsoft.com/office/drawing/2014/main" id="{B10541F1-CBD2-A16E-DB8A-8F68DB774FD1}"/>
                </a:ext>
              </a:extLst>
            </p:cNvPr>
            <p:cNvSpPr txBox="1">
              <a:spLocks/>
            </p:cNvSpPr>
            <p:nvPr/>
          </p:nvSpPr>
          <p:spPr>
            <a:xfrm>
              <a:off x="2467585" y="4935482"/>
              <a:ext cx="3040392" cy="961170"/>
            </a:xfrm>
            <a:prstGeom prst="rect">
              <a:avLst/>
            </a:prstGeom>
          </p:spPr>
          <p:txBody>
            <a:bodyPr vert="horz" lIns="0" tIns="45720" rIns="0" bIns="45720" rtlCol="0" anchor="ctr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2000" dirty="0">
                  <a:latin typeface="Segment Black" pitchFamily="50" charset="0"/>
                </a:rPr>
                <a:t>Leistungsauftrag der </a:t>
              </a:r>
              <a:r>
                <a:rPr lang="de-CH" sz="2000" dirty="0">
                  <a:latin typeface="Segment Black" pitchFamily="50" charset="0"/>
                </a:rPr>
                <a:t>Gesundheitsdirektoren-konferenz (GDK)</a:t>
              </a:r>
            </a:p>
          </p:txBody>
        </p:sp>
        <p:sp>
          <p:nvSpPr>
            <p:cNvPr id="23" name="Inhaltsplatzhalter 2">
              <a:extLst>
                <a:ext uri="{FF2B5EF4-FFF2-40B4-BE49-F238E27FC236}">
                  <a16:creationId xmlns:a16="http://schemas.microsoft.com/office/drawing/2014/main" id="{5E849C51-EB86-5C03-415D-3BEF81814798}"/>
                </a:ext>
              </a:extLst>
            </p:cNvPr>
            <p:cNvSpPr txBox="1">
              <a:spLocks/>
            </p:cNvSpPr>
            <p:nvPr/>
          </p:nvSpPr>
          <p:spPr>
            <a:xfrm>
              <a:off x="1097278" y="5127869"/>
              <a:ext cx="1089523" cy="576396"/>
            </a:xfrm>
            <a:prstGeom prst="rect">
              <a:avLst/>
            </a:prstGeom>
          </p:spPr>
          <p:txBody>
            <a:bodyPr vert="horz" lIns="0" tIns="45720" rIns="0" bIns="45720" rtlCol="0" anchor="ctr">
              <a:norm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dirty="0">
                  <a:solidFill>
                    <a:schemeClr val="bg1"/>
                  </a:solidFill>
                  <a:latin typeface="Segment Black" pitchFamily="50" charset="0"/>
                </a:rPr>
                <a:t>2009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AE0CD925-FB58-F302-02F3-336512446326}"/>
                </a:ext>
              </a:extLst>
            </p:cNvPr>
            <p:cNvSpPr txBox="1"/>
            <p:nvPr/>
          </p:nvSpPr>
          <p:spPr>
            <a:xfrm>
              <a:off x="5856894" y="4754348"/>
              <a:ext cx="6538725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accent1"/>
                  </a:solidFill>
                  <a:latin typeface="Segment "/>
                </a:rPr>
                <a:t>Koordination des Organ- und Gewebe-</a:t>
              </a:r>
              <a:r>
                <a:rPr lang="de-DE" sz="2000" dirty="0" err="1">
                  <a:solidFill>
                    <a:schemeClr val="accent1"/>
                  </a:solidFill>
                  <a:latin typeface="Segment "/>
                </a:rPr>
                <a:t>spendewesens</a:t>
              </a:r>
              <a:endParaRPr lang="de-DE" sz="2000" dirty="0">
                <a:solidFill>
                  <a:schemeClr val="accent1"/>
                </a:solidFill>
                <a:latin typeface="Segment 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accent1"/>
                  </a:solidFill>
                  <a:latin typeface="Segment "/>
                </a:rPr>
                <a:t>Aufbau und Vernetzung der Organspende-netzwerke</a:t>
              </a:r>
              <a:endParaRPr lang="de-CH" sz="2000" dirty="0">
                <a:solidFill>
                  <a:schemeClr val="accent1"/>
                </a:solidFill>
              </a:endParaRPr>
            </a:p>
          </p:txBody>
        </p: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DB309410-B803-F4AD-68BD-A05C6A6E6949}"/>
                </a:ext>
              </a:extLst>
            </p:cNvPr>
            <p:cNvCxnSpPr>
              <a:cxnSpLocks/>
            </p:cNvCxnSpPr>
            <p:nvPr/>
          </p:nvCxnSpPr>
          <p:spPr>
            <a:xfrm>
              <a:off x="5649133" y="4836467"/>
              <a:ext cx="0" cy="11592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D64F7C4-7C47-5F08-68DF-765370FCCD6E}"/>
              </a:ext>
            </a:extLst>
          </p:cNvPr>
          <p:cNvGrpSpPr/>
          <p:nvPr/>
        </p:nvGrpSpPr>
        <p:grpSpPr>
          <a:xfrm>
            <a:off x="676369" y="1910851"/>
            <a:ext cx="11097223" cy="1306469"/>
            <a:chOff x="1097276" y="1910851"/>
            <a:chExt cx="11097223" cy="130646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1FAD8939-15A0-3D6D-E7E9-906DE438E2D4}"/>
                </a:ext>
              </a:extLst>
            </p:cNvPr>
            <p:cNvSpPr/>
            <p:nvPr/>
          </p:nvSpPr>
          <p:spPr>
            <a:xfrm>
              <a:off x="1097276" y="2049080"/>
              <a:ext cx="1089524" cy="1030012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260904AC-2C6D-E161-2E6F-6EFEE3E0ED08}"/>
                </a:ext>
              </a:extLst>
            </p:cNvPr>
            <p:cNvSpPr/>
            <p:nvPr/>
          </p:nvSpPr>
          <p:spPr>
            <a:xfrm rot="16200000">
              <a:off x="6574851" y="-2402328"/>
              <a:ext cx="1306469" cy="993282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2" name="Inhaltsplatzhalter 2">
              <a:extLst>
                <a:ext uri="{FF2B5EF4-FFF2-40B4-BE49-F238E27FC236}">
                  <a16:creationId xmlns:a16="http://schemas.microsoft.com/office/drawing/2014/main" id="{73DE3ED2-FA3F-AA8C-5819-99FB3F8F7C3C}"/>
                </a:ext>
              </a:extLst>
            </p:cNvPr>
            <p:cNvSpPr txBox="1">
              <a:spLocks/>
            </p:cNvSpPr>
            <p:nvPr/>
          </p:nvSpPr>
          <p:spPr>
            <a:xfrm>
              <a:off x="2465798" y="2369140"/>
              <a:ext cx="2077019" cy="389892"/>
            </a:xfrm>
            <a:prstGeom prst="rect">
              <a:avLst/>
            </a:prstGeom>
          </p:spPr>
          <p:txBody>
            <a:bodyPr vert="horz" lIns="0" tIns="45720" rIns="0" bIns="45720" rtlCol="0" anchor="ctr">
              <a:no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CH" sz="2000" dirty="0">
                  <a:latin typeface="Segment Black" pitchFamily="50" charset="0"/>
                </a:rPr>
                <a:t>Gründung der Stiftung in Genf</a:t>
              </a:r>
            </a:p>
          </p:txBody>
        </p:sp>
        <p:sp>
          <p:nvSpPr>
            <p:cNvPr id="29" name="Inhaltsplatzhalter 2">
              <a:extLst>
                <a:ext uri="{FF2B5EF4-FFF2-40B4-BE49-F238E27FC236}">
                  <a16:creationId xmlns:a16="http://schemas.microsoft.com/office/drawing/2014/main" id="{0EFF21E6-598E-3B47-311E-26902127EEAA}"/>
                </a:ext>
              </a:extLst>
            </p:cNvPr>
            <p:cNvSpPr txBox="1">
              <a:spLocks/>
            </p:cNvSpPr>
            <p:nvPr/>
          </p:nvSpPr>
          <p:spPr>
            <a:xfrm>
              <a:off x="1097278" y="2275888"/>
              <a:ext cx="1089523" cy="576396"/>
            </a:xfrm>
            <a:prstGeom prst="rect">
              <a:avLst/>
            </a:prstGeom>
          </p:spPr>
          <p:txBody>
            <a:bodyPr vert="horz" lIns="0" tIns="45720" rIns="0" bIns="45720" rtlCol="0" anchor="ctr">
              <a:normAutofit/>
            </a:bodyPr>
            <a:lstStyle>
              <a:lvl1pPr marL="91440" indent="-9144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19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7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400"/>
                </a:spcAft>
                <a:buClrTx/>
                <a:buFont typeface="Calibri" pitchFamily="34" charset="0"/>
                <a:buChar char="◦"/>
                <a:defRPr sz="1300" kern="1200">
                  <a:solidFill>
                    <a:schemeClr val="accent1"/>
                  </a:solidFill>
                  <a:latin typeface="Segment" pitchFamily="50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dirty="0">
                  <a:solidFill>
                    <a:schemeClr val="bg1"/>
                  </a:solidFill>
                  <a:latin typeface="Segment Black" pitchFamily="50" charset="0"/>
                </a:rPr>
                <a:t>1985</a:t>
              </a: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0B6458DF-FEDB-AA09-9076-63F1D02BF96D}"/>
                </a:ext>
              </a:extLst>
            </p:cNvPr>
            <p:cNvSpPr txBox="1"/>
            <p:nvPr/>
          </p:nvSpPr>
          <p:spPr>
            <a:xfrm>
              <a:off x="5856894" y="2379420"/>
              <a:ext cx="6003537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CH" sz="2000" dirty="0">
                  <a:solidFill>
                    <a:schemeClr val="accent1"/>
                  </a:solidFill>
                  <a:latin typeface="Segment "/>
                </a:rPr>
                <a:t>2006 </a:t>
              </a:r>
              <a:r>
                <a:rPr lang="de-DE" sz="2000" dirty="0">
                  <a:solidFill>
                    <a:schemeClr val="accent1"/>
                  </a:solidFill>
                  <a:latin typeface="Segment "/>
                </a:rPr>
                <a:t>Verlagerung des Hauptsitzes nach Bern</a:t>
              </a:r>
              <a:endParaRPr lang="de-CH" sz="2000" dirty="0">
                <a:solidFill>
                  <a:schemeClr val="accent1"/>
                </a:solidFill>
              </a:endParaRP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40F2A2C5-376B-2011-3F3C-BD3A10DE133A}"/>
                </a:ext>
              </a:extLst>
            </p:cNvPr>
            <p:cNvCxnSpPr>
              <a:cxnSpLocks/>
            </p:cNvCxnSpPr>
            <p:nvPr/>
          </p:nvCxnSpPr>
          <p:spPr>
            <a:xfrm>
              <a:off x="5661833" y="1984829"/>
              <a:ext cx="0" cy="1158514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815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>
            <a:extLst>
              <a:ext uri="{FF2B5EF4-FFF2-40B4-BE49-F238E27FC236}">
                <a16:creationId xmlns:a16="http://schemas.microsoft.com/office/drawing/2014/main" id="{5D4ECDD6-211E-2D1C-4122-4CDDA49DA0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5627" y="3653406"/>
            <a:ext cx="11184280" cy="2534741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  <a:alpha val="30000"/>
                </a:schemeClr>
              </a:gs>
              <a:gs pos="12000">
                <a:schemeClr val="accent2">
                  <a:lumMod val="60000"/>
                  <a:lumOff val="40000"/>
                  <a:alpha val="50000"/>
                </a:schemeClr>
              </a:gs>
              <a:gs pos="73000">
                <a:schemeClr val="accent2">
                  <a:lumMod val="40000"/>
                  <a:lumOff val="60000"/>
                  <a:alpha val="5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3A534F37-48A5-3696-0740-1BF9BEC96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5627" y="1095151"/>
            <a:ext cx="11184280" cy="2556092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49000">
                <a:schemeClr val="accent3">
                  <a:lumMod val="60000"/>
                  <a:lumOff val="40000"/>
                  <a:alpha val="50000"/>
                </a:schemeClr>
              </a:gs>
              <a:gs pos="89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  <a:alpha val="3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C0A6A32-CF1F-1FD6-04A9-A54F713A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F77BE33-D9A2-4471-ADE5-E94E6B1837A2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7E29D1-CB1F-A64A-7932-EA81B0B2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5</a:t>
            </a:fld>
            <a:endParaRPr lang="de-DE" noProof="0"/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19AE25D4-CC6D-45D0-A0F0-155FF55C461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1925" y="1590024"/>
            <a:ext cx="2263521" cy="676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930B260-E649-4385-8875-030E190909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1496" y="2203495"/>
            <a:ext cx="3191155" cy="60665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117986DA-1944-4CD5-9813-E95CB8E221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5965" b="50890"/>
          <a:stretch>
            <a:fillRect/>
          </a:stretch>
        </p:blipFill>
        <p:spPr>
          <a:xfrm>
            <a:off x="8314056" y="3523267"/>
            <a:ext cx="824534" cy="402807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1F2940E5-34D0-4F4F-B645-C2E02C470B2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" t="-2690" r="227" b="10964"/>
          <a:stretch>
            <a:fillRect/>
          </a:stretch>
        </p:blipFill>
        <p:spPr>
          <a:xfrm>
            <a:off x="9487897" y="3512135"/>
            <a:ext cx="2013746" cy="31093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C565261-5DE4-4B30-89BB-EDD4592DE6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6152" y="5292933"/>
            <a:ext cx="1912695" cy="676800"/>
          </a:xfrm>
          <a:prstGeom prst="rect">
            <a:avLst/>
          </a:prstGeom>
        </p:spPr>
      </p:pic>
      <p:sp>
        <p:nvSpPr>
          <p:cNvPr id="22" name="object 18">
            <a:extLst>
              <a:ext uri="{FF2B5EF4-FFF2-40B4-BE49-F238E27FC236}">
                <a16:creationId xmlns:a16="http://schemas.microsoft.com/office/drawing/2014/main" id="{5E6F47DA-018A-4B65-AF4B-AD5D81588AF2}"/>
              </a:ext>
            </a:extLst>
          </p:cNvPr>
          <p:cNvSpPr txBox="1"/>
          <p:nvPr/>
        </p:nvSpPr>
        <p:spPr>
          <a:xfrm rot="16200000">
            <a:off x="-592536" y="2191737"/>
            <a:ext cx="2262739" cy="3629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60"/>
              </a:spcBef>
            </a:pPr>
            <a:r>
              <a:rPr lang="de-CH" sz="2200">
                <a:solidFill>
                  <a:schemeClr val="accent1"/>
                </a:solidFill>
                <a:latin typeface="Segment Black" pitchFamily="50" charset="0"/>
                <a:cs typeface="Arial"/>
              </a:rPr>
              <a:t>Organspende</a:t>
            </a: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DEA50DBB-E01A-4EDF-A24A-72C23B50EBFA}"/>
              </a:ext>
            </a:extLst>
          </p:cNvPr>
          <p:cNvSpPr txBox="1"/>
          <p:nvPr/>
        </p:nvSpPr>
        <p:spPr>
          <a:xfrm rot="16200000">
            <a:off x="-597501" y="4739316"/>
            <a:ext cx="2272669" cy="3629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60"/>
              </a:spcBef>
            </a:pPr>
            <a:r>
              <a:rPr lang="de-CH" sz="2200">
                <a:solidFill>
                  <a:schemeClr val="accent1"/>
                </a:solidFill>
                <a:latin typeface="Segment Black" pitchFamily="50" charset="0"/>
                <a:cs typeface="Arial"/>
              </a:rPr>
              <a:t>Transplantation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012EE437-5E57-4807-ABEB-B7EF4415FB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6183" y="1226667"/>
            <a:ext cx="2608069" cy="676800"/>
          </a:xfrm>
          <a:prstGeom prst="rect">
            <a:avLst/>
          </a:prstGeom>
        </p:spPr>
      </p:pic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A358108F-B832-45CB-ADCC-6E128986D2A7}"/>
              </a:ext>
            </a:extLst>
          </p:cNvPr>
          <p:cNvGrpSpPr/>
          <p:nvPr/>
        </p:nvGrpSpPr>
        <p:grpSpPr>
          <a:xfrm>
            <a:off x="1085752" y="1479245"/>
            <a:ext cx="2398372" cy="1419635"/>
            <a:chOff x="1298028" y="913300"/>
            <a:chExt cx="2398372" cy="1419635"/>
          </a:xfrm>
        </p:grpSpPr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06D335A5-1337-4B6F-93EF-72E2256F04C5}"/>
                </a:ext>
              </a:extLst>
            </p:cNvPr>
            <p:cNvSpPr txBox="1"/>
            <p:nvPr/>
          </p:nvSpPr>
          <p:spPr>
            <a:xfrm>
              <a:off x="1298028" y="2093126"/>
              <a:ext cx="2398372" cy="2398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60"/>
                </a:spcBef>
              </a:pPr>
              <a:r>
                <a:rPr lang="de-CH" sz="1400">
                  <a:solidFill>
                    <a:schemeClr val="accent1"/>
                  </a:solidFill>
                  <a:latin typeface="Segment "/>
                  <a:cs typeface="Arial"/>
                </a:rPr>
                <a:t>Organspendenetzwerke</a:t>
              </a:r>
            </a:p>
          </p:txBody>
        </p:sp>
        <p:pic>
          <p:nvPicPr>
            <p:cNvPr id="31" name="Grafik 30" descr="The image shows a map with various colored regions, each labeled with different acronyms such as NOO, PLDO, TA, DCA, and CHM.&#10;&#10;KI-generierte Inhalte können fehlerhaft sein.">
              <a:extLst>
                <a:ext uri="{FF2B5EF4-FFF2-40B4-BE49-F238E27FC236}">
                  <a16:creationId xmlns:a16="http://schemas.microsoft.com/office/drawing/2014/main" id="{CF62C560-EA76-0E46-B6B2-BDE4FF5C2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89" b="94429" l="7143" r="89367">
                          <a14:foregroundMark x1="14773" y1="57660" x2="11526" y2="62535"/>
                          <a14:foregroundMark x1="7224" y1="78830" x2="9334" y2="78691"/>
                          <a14:foregroundMark x1="54708" y1="6267" x2="57955" y2="11281"/>
                          <a14:foregroundMark x1="87256" y1="51532" x2="89448" y2="49304"/>
                          <a14:foregroundMark x1="63961" y1="88997" x2="62987" y2="87047"/>
                          <a14:foregroundMark x1="64610" y1="93593" x2="64610" y2="944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3" t="1196" r="7516" b="3278"/>
            <a:stretch>
              <a:fillRect/>
            </a:stretch>
          </p:blipFill>
          <p:spPr>
            <a:xfrm>
              <a:off x="1355249" y="913300"/>
              <a:ext cx="1787238" cy="1152000"/>
            </a:xfrm>
            <a:prstGeom prst="rect">
              <a:avLst/>
            </a:prstGeom>
          </p:spPr>
        </p:pic>
      </p:grp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4B69BC8D-7D65-012C-7408-95E17D65B631}"/>
              </a:ext>
            </a:extLst>
          </p:cNvPr>
          <p:cNvGrpSpPr/>
          <p:nvPr/>
        </p:nvGrpSpPr>
        <p:grpSpPr>
          <a:xfrm>
            <a:off x="6920776" y="4704816"/>
            <a:ext cx="2186411" cy="1404233"/>
            <a:chOff x="8813936" y="4167981"/>
            <a:chExt cx="2186411" cy="1404233"/>
          </a:xfrm>
        </p:grpSpPr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1DC29269-C0A5-4420-A22F-EAD16F6BF542}"/>
                </a:ext>
              </a:extLst>
            </p:cNvPr>
            <p:cNvSpPr txBox="1"/>
            <p:nvPr/>
          </p:nvSpPr>
          <p:spPr>
            <a:xfrm>
              <a:off x="8813939" y="5332405"/>
              <a:ext cx="2186408" cy="2398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60"/>
                </a:spcBef>
              </a:pPr>
              <a:r>
                <a:rPr lang="de-CH" sz="1400">
                  <a:solidFill>
                    <a:schemeClr val="accent1"/>
                  </a:solidFill>
                  <a:latin typeface="Segment "/>
                  <a:cs typeface="Arial"/>
                </a:rPr>
                <a:t>Transplantationszentren</a:t>
              </a:r>
            </a:p>
          </p:txBody>
        </p:sp>
        <p:pic>
          <p:nvPicPr>
            <p:cNvPr id="49" name="Bildplatzhalter 10">
              <a:extLst>
                <a:ext uri="{FF2B5EF4-FFF2-40B4-BE49-F238E27FC236}">
                  <a16:creationId xmlns:a16="http://schemas.microsoft.com/office/drawing/2014/main" id="{1CEE7E45-76DD-896F-47D2-934A90135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1167" b="1167"/>
            <a:stretch/>
          </p:blipFill>
          <p:spPr>
            <a:xfrm>
              <a:off x="8813936" y="4167981"/>
              <a:ext cx="1830035" cy="1151987"/>
            </a:xfrm>
            <a:prstGeom prst="rect">
              <a:avLst/>
            </a:prstGeom>
            <a:effectLst/>
          </p:spPr>
        </p:pic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5CDB1CB-CA12-51A2-2480-E6945CBCD49C}"/>
              </a:ext>
            </a:extLst>
          </p:cNvPr>
          <p:cNvGrpSpPr/>
          <p:nvPr/>
        </p:nvGrpSpPr>
        <p:grpSpPr>
          <a:xfrm>
            <a:off x="4726437" y="2300603"/>
            <a:ext cx="2739126" cy="2733866"/>
            <a:chOff x="4583036" y="2067345"/>
            <a:chExt cx="3176518" cy="3170418"/>
          </a:xfrm>
        </p:grpSpPr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E74B3B00-CA1B-43E9-AB9D-96E3011B0622}"/>
                </a:ext>
              </a:extLst>
            </p:cNvPr>
            <p:cNvCxnSpPr>
              <a:cxnSpLocks/>
            </p:cNvCxnSpPr>
            <p:nvPr/>
          </p:nvCxnSpPr>
          <p:spPr>
            <a:xfrm>
              <a:off x="7265398" y="3658246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A2B1C145-AF49-C291-29EB-62BBF9A4494B}"/>
                </a:ext>
              </a:extLst>
            </p:cNvPr>
            <p:cNvCxnSpPr>
              <a:cxnSpLocks/>
            </p:cNvCxnSpPr>
            <p:nvPr/>
          </p:nvCxnSpPr>
          <p:spPr>
            <a:xfrm>
              <a:off x="4583036" y="3658246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E50A2051-7355-CE05-B718-A7BEF39516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30689" y="2314423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BDBC55FC-2180-FA3C-D6A0-81924EE5D07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30689" y="4990685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itel 1">
            <a:extLst>
              <a:ext uri="{FF2B5EF4-FFF2-40B4-BE49-F238E27FC236}">
                <a16:creationId xmlns:a16="http://schemas.microsoft.com/office/drawing/2014/main" id="{2014A012-001C-85C3-371C-B844B8B19945}"/>
              </a:ext>
            </a:extLst>
          </p:cNvPr>
          <p:cNvSpPr txBox="1">
            <a:spLocks/>
          </p:cNvSpPr>
          <p:nvPr/>
        </p:nvSpPr>
        <p:spPr>
          <a:xfrm>
            <a:off x="538833" y="391974"/>
            <a:ext cx="8107477" cy="9992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b="1" i="0" kern="1200" spc="-50" baseline="0">
                <a:solidFill>
                  <a:schemeClr val="accent1"/>
                </a:solidFill>
                <a:latin typeface="Segment ExtBd" pitchFamily="50" charset="0"/>
                <a:ea typeface="+mj-ea"/>
                <a:cs typeface="+mj-cs"/>
              </a:defRPr>
            </a:lvl1pPr>
          </a:lstStyle>
          <a:p>
            <a:r>
              <a:rPr lang="de-CH" sz="4400"/>
              <a:t>Nationale Zusammenarbeit</a:t>
            </a:r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6F58E146-4020-0AFC-5846-9633B2440D49}"/>
              </a:ext>
            </a:extLst>
          </p:cNvPr>
          <p:cNvGrpSpPr/>
          <p:nvPr/>
        </p:nvGrpSpPr>
        <p:grpSpPr>
          <a:xfrm rot="18900000">
            <a:off x="4792118" y="2391433"/>
            <a:ext cx="2598164" cy="2593174"/>
            <a:chOff x="4583036" y="2067345"/>
            <a:chExt cx="3176518" cy="3170418"/>
          </a:xfrm>
        </p:grpSpPr>
        <p:cxnSp>
          <p:nvCxnSpPr>
            <p:cNvPr id="47" name="Gerade Verbindung mit Pfeil 46">
              <a:extLst>
                <a:ext uri="{FF2B5EF4-FFF2-40B4-BE49-F238E27FC236}">
                  <a16:creationId xmlns:a16="http://schemas.microsoft.com/office/drawing/2014/main" id="{BB7EEE7E-860E-D6A0-43E7-81585E004D03}"/>
                </a:ext>
              </a:extLst>
            </p:cNvPr>
            <p:cNvCxnSpPr>
              <a:cxnSpLocks/>
            </p:cNvCxnSpPr>
            <p:nvPr/>
          </p:nvCxnSpPr>
          <p:spPr>
            <a:xfrm>
              <a:off x="7265398" y="3658246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mit Pfeil 51">
              <a:extLst>
                <a:ext uri="{FF2B5EF4-FFF2-40B4-BE49-F238E27FC236}">
                  <a16:creationId xmlns:a16="http://schemas.microsoft.com/office/drawing/2014/main" id="{59EDC80E-00B5-ABD4-6C5E-59A80C1B95CB}"/>
                </a:ext>
              </a:extLst>
            </p:cNvPr>
            <p:cNvCxnSpPr>
              <a:cxnSpLocks/>
            </p:cNvCxnSpPr>
            <p:nvPr/>
          </p:nvCxnSpPr>
          <p:spPr>
            <a:xfrm>
              <a:off x="4583036" y="3658246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mit Pfeil 54">
              <a:extLst>
                <a:ext uri="{FF2B5EF4-FFF2-40B4-BE49-F238E27FC236}">
                  <a16:creationId xmlns:a16="http://schemas.microsoft.com/office/drawing/2014/main" id="{2E9D0BD9-BA1A-5522-6065-B8878FF1B2B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30689" y="2314423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mit Pfeil 55">
              <a:extLst>
                <a:ext uri="{FF2B5EF4-FFF2-40B4-BE49-F238E27FC236}">
                  <a16:creationId xmlns:a16="http://schemas.microsoft.com/office/drawing/2014/main" id="{1F118191-50B1-6F41-DCC4-4FDBFE54893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30689" y="4990685"/>
              <a:ext cx="494156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DF87DBAB-272D-D90F-E35E-2233A58915CC}"/>
              </a:ext>
            </a:extLst>
          </p:cNvPr>
          <p:cNvGrpSpPr/>
          <p:nvPr/>
        </p:nvGrpSpPr>
        <p:grpSpPr>
          <a:xfrm>
            <a:off x="5308145" y="2906187"/>
            <a:ext cx="1575710" cy="1575710"/>
            <a:chOff x="5181981" y="3036727"/>
            <a:chExt cx="1575710" cy="1575710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F351B06C-60DF-16C7-6EEB-12E95C8F190A}"/>
                </a:ext>
              </a:extLst>
            </p:cNvPr>
            <p:cNvSpPr/>
            <p:nvPr/>
          </p:nvSpPr>
          <p:spPr>
            <a:xfrm>
              <a:off x="5181981" y="3036727"/>
              <a:ext cx="1575710" cy="1575710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7" name="Grafik 6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37988CDA-609F-6F08-5F62-21993E486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1782" y="3618596"/>
              <a:ext cx="1276108" cy="411972"/>
            </a:xfrm>
            <a:prstGeom prst="rect">
              <a:avLst/>
            </a:prstGeom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47C49BAC-5079-57F1-50AB-3C9E2DFED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7577" b="3102"/>
          <a:stretch>
            <a:fillRect/>
          </a:stretch>
        </p:blipFill>
        <p:spPr>
          <a:xfrm>
            <a:off x="2364886" y="3329200"/>
            <a:ext cx="1390959" cy="6768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ABBE2BB-7559-BF35-0326-7490012AAA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8726323" y="4491979"/>
            <a:ext cx="2729067" cy="39341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1D283F0E-F334-7980-976D-D30786652122}"/>
              </a:ext>
            </a:extLst>
          </p:cNvPr>
          <p:cNvSpPr/>
          <p:nvPr/>
        </p:nvSpPr>
        <p:spPr>
          <a:xfrm>
            <a:off x="1193445" y="3160015"/>
            <a:ext cx="2940956" cy="676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/>
              <a:t>  </a:t>
            </a: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81EE9FBC-9C65-B7E9-3A1D-BFBF7611EF51}"/>
              </a:ext>
            </a:extLst>
          </p:cNvPr>
          <p:cNvSpPr txBox="1"/>
          <p:nvPr/>
        </p:nvSpPr>
        <p:spPr>
          <a:xfrm>
            <a:off x="1343305" y="3109305"/>
            <a:ext cx="2262739" cy="209032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60"/>
              </a:spcBef>
            </a:pPr>
            <a:endParaRPr lang="de-CH" sz="1200" b="1">
              <a:solidFill>
                <a:schemeClr val="accent1"/>
              </a:solidFill>
              <a:latin typeface="Segment "/>
              <a:cs typeface="Arial"/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DED43FF-5E57-057C-A1C8-1350BA92F07C}"/>
              </a:ext>
            </a:extLst>
          </p:cNvPr>
          <p:cNvGrpSpPr/>
          <p:nvPr/>
        </p:nvGrpSpPr>
        <p:grpSpPr>
          <a:xfrm>
            <a:off x="967698" y="4311397"/>
            <a:ext cx="3100843" cy="1162423"/>
            <a:chOff x="848961" y="4753198"/>
            <a:chExt cx="3100843" cy="1162423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68638955-1773-3687-BDDD-FC5AF50619AA}"/>
                </a:ext>
              </a:extLst>
            </p:cNvPr>
            <p:cNvSpPr/>
            <p:nvPr/>
          </p:nvSpPr>
          <p:spPr>
            <a:xfrm>
              <a:off x="848961" y="4753198"/>
              <a:ext cx="3100843" cy="1162423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3" name="Textfeld 59">
              <a:extLst>
                <a:ext uri="{FF2B5EF4-FFF2-40B4-BE49-F238E27FC236}">
                  <a16:creationId xmlns:a16="http://schemas.microsoft.com/office/drawing/2014/main" id="{60DE2C10-088D-3C22-BF0F-260E35BE94E7}"/>
                </a:ext>
              </a:extLst>
            </p:cNvPr>
            <p:cNvSpPr txBox="1"/>
            <p:nvPr/>
          </p:nvSpPr>
          <p:spPr>
            <a:xfrm>
              <a:off x="991117" y="4848624"/>
              <a:ext cx="2940956" cy="907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de-CH" sz="1400" b="1" dirty="0">
                  <a:solidFill>
                    <a:schemeClr val="accent1"/>
                  </a:solidFill>
                  <a:latin typeface="Segment "/>
                  <a:cs typeface="Arial"/>
                </a:rPr>
                <a:t>Internationale Zusammenarbeit</a:t>
              </a:r>
            </a:p>
            <a:p>
              <a:pPr marL="265113" indent="-265113">
                <a:buFont typeface="Arial" panose="020B0604020202020204" pitchFamily="34" charset="0"/>
                <a:buChar char="•"/>
              </a:pPr>
              <a:endParaRPr lang="de-CH" sz="200" b="1" dirty="0">
                <a:solidFill>
                  <a:schemeClr val="accent1"/>
                </a:solidFill>
                <a:latin typeface="Segment "/>
              </a:endParaRPr>
            </a:p>
            <a:p>
              <a:pPr marL="265113" indent="-265113">
                <a:buFont typeface="Arial" panose="020B0604020202020204" pitchFamily="34" charset="0"/>
                <a:buChar char="•"/>
              </a:pPr>
              <a:r>
                <a:rPr lang="de-CH" sz="1200" b="1" dirty="0">
                  <a:solidFill>
                    <a:schemeClr val="accent1"/>
                  </a:solidFill>
                  <a:latin typeface="Segment "/>
                </a:rPr>
                <a:t>FOEDUS</a:t>
              </a:r>
              <a:r>
                <a:rPr lang="de-CH" sz="1200" dirty="0">
                  <a:solidFill>
                    <a:schemeClr val="accent1"/>
                  </a:solidFill>
                  <a:latin typeface="Segment "/>
                </a:rPr>
                <a:t> </a:t>
              </a:r>
            </a:p>
            <a:p>
              <a:pPr marL="265113" indent="-265113">
                <a:buFont typeface="Arial" panose="020B0604020202020204" pitchFamily="34" charset="0"/>
                <a:buChar char="•"/>
              </a:pPr>
              <a:r>
                <a:rPr lang="de-CH" sz="1200" b="1" dirty="0">
                  <a:solidFill>
                    <a:schemeClr val="accent1"/>
                  </a:solidFill>
                  <a:latin typeface="Segment "/>
                </a:rPr>
                <a:t>CD-P-TO</a:t>
              </a:r>
              <a:r>
                <a:rPr lang="de-CH" sz="1200" dirty="0">
                  <a:solidFill>
                    <a:schemeClr val="accent1"/>
                  </a:solidFill>
                  <a:latin typeface="Segment "/>
                </a:rPr>
                <a:t> – </a:t>
              </a:r>
              <a:r>
                <a:rPr lang="de-CH" sz="1200" dirty="0" err="1">
                  <a:solidFill>
                    <a:schemeClr val="accent1"/>
                  </a:solidFill>
                  <a:latin typeface="Segment "/>
                </a:rPr>
                <a:t>Europ</a:t>
              </a:r>
              <a:r>
                <a:rPr lang="de-CH" sz="1200" dirty="0">
                  <a:solidFill>
                    <a:schemeClr val="accent1"/>
                  </a:solidFill>
                  <a:latin typeface="Segment "/>
                </a:rPr>
                <a:t>. Komitee</a:t>
              </a:r>
              <a:br>
                <a:rPr lang="de-CH" sz="1200" dirty="0">
                  <a:solidFill>
                    <a:schemeClr val="accent1"/>
                  </a:solidFill>
                  <a:latin typeface="Segment "/>
                </a:rPr>
              </a:br>
              <a:r>
                <a:rPr lang="de-CH" sz="1200" dirty="0">
                  <a:solidFill>
                    <a:schemeClr val="accent1"/>
                  </a:solidFill>
                  <a:latin typeface="Segment "/>
                </a:rPr>
                <a:t>für Organtransplantation</a:t>
              </a:r>
              <a:endParaRPr lang="de-DE" sz="1200" i="1" dirty="0">
                <a:solidFill>
                  <a:schemeClr val="accent1"/>
                </a:solidFill>
                <a:latin typeface="Segment "/>
              </a:endParaRPr>
            </a:p>
          </p:txBody>
        </p:sp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21DEDC75-47D5-BE25-C4BC-E3D4FDF9A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275946" y="5390993"/>
              <a:ext cx="451992" cy="300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910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  <a:alpha val="75000"/>
              </a:schemeClr>
            </a:gs>
            <a:gs pos="52000">
              <a:schemeClr val="accent3">
                <a:lumMod val="20000"/>
                <a:lumOff val="80000"/>
                <a:alpha val="30000"/>
              </a:schemeClr>
            </a:gs>
            <a:gs pos="66000">
              <a:schemeClr val="accent3">
                <a:lumMod val="20000"/>
                <a:lumOff val="80000"/>
                <a:alpha val="50000"/>
              </a:schemeClr>
            </a:gs>
            <a:gs pos="100000">
              <a:schemeClr val="accent3">
                <a:lumMod val="20000"/>
                <a:lumOff val="80000"/>
                <a:alpha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AFEF746D-1B1F-3E7D-26FC-AA1F36F463AC}"/>
              </a:ext>
            </a:extLst>
          </p:cNvPr>
          <p:cNvSpPr/>
          <p:nvPr/>
        </p:nvSpPr>
        <p:spPr>
          <a:xfrm>
            <a:off x="291918" y="432000"/>
            <a:ext cx="1652586" cy="16525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highlight>
                <a:srgbClr val="69D3C3"/>
              </a:highlight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1E3110-DD9C-0957-E156-F16F57A1E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805978-2FD3-F40C-5D2A-A0C6A4928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6</a:t>
            </a:fld>
            <a:endParaRPr lang="de-DE" noProof="0"/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D6CD746A-6B3C-C97E-C7B3-48F9757B4DE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744" r="-2908" b="-187"/>
          <a:stretch>
            <a:fillRect/>
          </a:stretch>
        </p:blipFill>
        <p:spPr>
          <a:xfrm>
            <a:off x="4812017" y="1335315"/>
            <a:ext cx="7088065" cy="4404004"/>
          </a:xfrm>
          <a:prstGeom prst="rect">
            <a:avLst/>
          </a:prstGeom>
          <a:effectLst/>
        </p:spPr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6730645E-A3DD-11D9-89EC-3523F491EA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79" y="408936"/>
            <a:ext cx="9593419" cy="926380"/>
          </a:xfrm>
        </p:spPr>
        <p:txBody>
          <a:bodyPr>
            <a:normAutofit/>
          </a:bodyPr>
          <a:lstStyle/>
          <a:p>
            <a:r>
              <a:rPr lang="de-CH"/>
              <a:t>5 </a:t>
            </a:r>
            <a:r>
              <a:rPr lang="de-CH" err="1"/>
              <a:t>Organspendenetzwerke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7DEA1D3-264B-2AFE-50C9-6E6E2EEF6EE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104841" y="1518422"/>
            <a:ext cx="5629333" cy="487126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CH" sz="2200" dirty="0"/>
              <a:t>Die Aufgaben der Regionen</a:t>
            </a:r>
            <a:br>
              <a:rPr lang="de-CH" sz="2200" dirty="0"/>
            </a:br>
            <a:r>
              <a:rPr lang="de-CH" sz="2200" dirty="0"/>
              <a:t>im </a:t>
            </a:r>
            <a:r>
              <a:rPr lang="de-CH" sz="2200" dirty="0">
                <a:latin typeface="Segment Black" pitchFamily="50" charset="0"/>
              </a:rPr>
              <a:t>Leistungsauftrag der GDK (Gesundheitsdirektorenkonferenz)</a:t>
            </a:r>
            <a:br>
              <a:rPr lang="de-CH" sz="2200" dirty="0">
                <a:latin typeface="Segment Black" pitchFamily="50" charset="0"/>
              </a:rPr>
            </a:br>
            <a:endParaRPr lang="de-CH" sz="1100" dirty="0"/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Regionaler Zusammenschluss der</a:t>
            </a:r>
            <a:br>
              <a:rPr lang="de-CH" sz="2000" dirty="0"/>
            </a:br>
            <a:r>
              <a:rPr lang="de-CH" sz="2000" dirty="0"/>
              <a:t>Spitäler​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Leitung durch Kaderärztinnen und</a:t>
            </a:r>
            <a:br>
              <a:rPr lang="de-CH" sz="2000" dirty="0"/>
            </a:br>
            <a:r>
              <a:rPr lang="de-CH" sz="2000" dirty="0"/>
              <a:t>Kaderärzte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Aus- und Weiterbildung von Fachpersonal​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Umsetzung gesetzlicher Richtlinien</a:t>
            </a:r>
            <a:r>
              <a:rPr lang="en-US" sz="2000" dirty="0"/>
              <a:t>​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Implementierung standardisierter Prozesse</a:t>
            </a:r>
            <a:r>
              <a:rPr lang="en-US" sz="2000" dirty="0"/>
              <a:t>​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CH" sz="2000" dirty="0"/>
              <a:t>Nutzung von Synergien schweizweit</a:t>
            </a:r>
          </a:p>
        </p:txBody>
      </p:sp>
    </p:spTree>
    <p:extLst>
      <p:ext uri="{BB962C8B-B14F-4D97-AF65-F5344CB8AC3E}">
        <p14:creationId xmlns:p14="http://schemas.microsoft.com/office/powerpoint/2010/main" val="56083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  <a:alpha val="75000"/>
              </a:schemeClr>
            </a:gs>
            <a:gs pos="49000">
              <a:schemeClr val="accent2">
                <a:lumMod val="20000"/>
                <a:lumOff val="80000"/>
                <a:alpha val="30000"/>
              </a:schemeClr>
            </a:gs>
            <a:gs pos="73000">
              <a:schemeClr val="accent2">
                <a:lumMod val="20000"/>
                <a:lumOff val="80000"/>
                <a:alpha val="50000"/>
              </a:schemeClr>
            </a:gs>
            <a:gs pos="100000">
              <a:schemeClr val="accent2">
                <a:lumMod val="20000"/>
                <a:lumOff val="80000"/>
                <a:alpha val="7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3E13E-0BC2-CFF5-1955-1F8E283FE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97AFFDCB-841C-4211-BAF1-1316D3875084}"/>
              </a:ext>
            </a:extLst>
          </p:cNvPr>
          <p:cNvSpPr/>
          <p:nvPr/>
        </p:nvSpPr>
        <p:spPr>
          <a:xfrm>
            <a:off x="291918" y="432000"/>
            <a:ext cx="1652586" cy="16525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highlight>
                <a:srgbClr val="69D3C3"/>
              </a:highlight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F758AB-B03E-4665-EC40-BFC86F1C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51E349-E589-70C6-DD55-F0E9F530D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7</a:t>
            </a:fld>
            <a:endParaRPr lang="de-DE" noProof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CEFAD09-E88C-872B-95A2-806191065B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79" y="580488"/>
            <a:ext cx="7863841" cy="754827"/>
          </a:xfrm>
        </p:spPr>
        <p:txBody>
          <a:bodyPr>
            <a:noAutofit/>
          </a:bodyPr>
          <a:lstStyle/>
          <a:p>
            <a:r>
              <a:rPr lang="de-CH"/>
              <a:t>6 Transplantationszentren</a:t>
            </a:r>
          </a:p>
        </p:txBody>
      </p:sp>
      <p:sp>
        <p:nvSpPr>
          <p:cNvPr id="3" name="Textplatzhalter 12">
            <a:extLst>
              <a:ext uri="{FF2B5EF4-FFF2-40B4-BE49-F238E27FC236}">
                <a16:creationId xmlns:a16="http://schemas.microsoft.com/office/drawing/2014/main" id="{6F757D98-0296-E8BE-3E72-0809F196EA2F}"/>
              </a:ext>
            </a:extLst>
          </p:cNvPr>
          <p:cNvSpPr txBox="1">
            <a:spLocks/>
          </p:cNvSpPr>
          <p:nvPr/>
        </p:nvSpPr>
        <p:spPr>
          <a:xfrm>
            <a:off x="1118211" y="2133307"/>
            <a:ext cx="4285542" cy="257937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Bewilligungen des Bundesamts für Gesundheit (BAG)</a:t>
            </a:r>
          </a:p>
          <a:p>
            <a:pPr marL="285750" indent="-285750" fontAlgn="base">
              <a:lnSpc>
                <a:spcPct val="100000"/>
              </a:lnSpc>
              <a:buClr>
                <a:srgbClr val="2A548A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Zulassung für jedes Organ bzw. Transplantationsprogramm</a:t>
            </a:r>
            <a:br>
              <a:rPr lang="de-DE" sz="2000" dirty="0"/>
            </a:br>
            <a:r>
              <a:rPr lang="de-DE" sz="2000" dirty="0"/>
              <a:t>durch hochspezialisierte Medizin</a:t>
            </a:r>
            <a:endParaRPr lang="de-CH" sz="2000" dirty="0"/>
          </a:p>
        </p:txBody>
      </p:sp>
      <p:pic>
        <p:nvPicPr>
          <p:cNvPr id="9" name="Bildplatzhalter 10">
            <a:extLst>
              <a:ext uri="{FF2B5EF4-FFF2-40B4-BE49-F238E27FC236}">
                <a16:creationId xmlns:a16="http://schemas.microsoft.com/office/drawing/2014/main" id="{2A8150AC-61F8-089C-571D-00B1863D5D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7" b="1167"/>
          <a:stretch/>
        </p:blipFill>
        <p:spPr>
          <a:xfrm>
            <a:off x="4812017" y="1335315"/>
            <a:ext cx="7088065" cy="446186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7641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692DC-AE91-BC77-21AE-3C731DB31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54D5177B-4F8E-EBBE-857C-7D79E884C575}"/>
              </a:ext>
            </a:extLst>
          </p:cNvPr>
          <p:cNvSpPr/>
          <p:nvPr/>
        </p:nvSpPr>
        <p:spPr>
          <a:xfrm>
            <a:off x="291918" y="432000"/>
            <a:ext cx="1652586" cy="16525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highlight>
                <a:srgbClr val="69D3C3"/>
              </a:highlight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FB265A-E5F6-E311-A476-A234A978E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A4B5FC-67A3-7411-3380-BC6C8E94A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8</a:t>
            </a:fld>
            <a:endParaRPr lang="de-DE" noProof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112A8B0-E06F-F583-3640-AB143B322C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79" y="580488"/>
            <a:ext cx="7863841" cy="754827"/>
          </a:xfrm>
        </p:spPr>
        <p:txBody>
          <a:bodyPr>
            <a:noAutofit/>
          </a:bodyPr>
          <a:lstStyle/>
          <a:p>
            <a:r>
              <a:rPr lang="de-CH"/>
              <a:t>6 Transplantationszentren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B2ED93C8-DD54-C065-0286-F054F9975781}"/>
              </a:ext>
            </a:extLst>
          </p:cNvPr>
          <p:cNvSpPr txBox="1">
            <a:spLocks/>
          </p:cNvSpPr>
          <p:nvPr/>
        </p:nvSpPr>
        <p:spPr>
          <a:xfrm>
            <a:off x="1103014" y="1996890"/>
            <a:ext cx="2313855" cy="42078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accent1"/>
                </a:solidFill>
                <a:latin typeface="Segment" pitchFamily="50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dirty="0">
                <a:latin typeface="Segment Black" pitchFamily="50" charset="0"/>
              </a:rPr>
              <a:t>Legende:</a:t>
            </a:r>
            <a:endParaRPr lang="de-CH" sz="1600" dirty="0">
              <a:latin typeface="Segment Black" pitchFamily="50" charset="0"/>
            </a:endParaRPr>
          </a:p>
          <a:p>
            <a:endParaRPr lang="de-CH" sz="1800" dirty="0"/>
          </a:p>
        </p:txBody>
      </p:sp>
      <p:pic>
        <p:nvPicPr>
          <p:cNvPr id="9" name="Bildplatzhalter 10">
            <a:extLst>
              <a:ext uri="{FF2B5EF4-FFF2-40B4-BE49-F238E27FC236}">
                <a16:creationId xmlns:a16="http://schemas.microsoft.com/office/drawing/2014/main" id="{B0916D8A-22C6-AF0D-311B-0A1C7160E4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7" b="1167"/>
          <a:stretch/>
        </p:blipFill>
        <p:spPr>
          <a:xfrm>
            <a:off x="4812017" y="1335315"/>
            <a:ext cx="7088065" cy="4461862"/>
          </a:xfrm>
          <a:prstGeom prst="rect">
            <a:avLst/>
          </a:prstGeom>
          <a:effectLst/>
        </p:spPr>
      </p:pic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934F722D-A535-97E2-27BD-A64D620FFBBA}"/>
              </a:ext>
            </a:extLst>
          </p:cNvPr>
          <p:cNvGrpSpPr/>
          <p:nvPr/>
        </p:nvGrpSpPr>
        <p:grpSpPr>
          <a:xfrm>
            <a:off x="8144315" y="2454245"/>
            <a:ext cx="1436046" cy="722595"/>
            <a:chOff x="8110859" y="2454245"/>
            <a:chExt cx="1436046" cy="722595"/>
          </a:xfrm>
        </p:grpSpPr>
        <p:pic>
          <p:nvPicPr>
            <p:cNvPr id="13" name="Grafik 12" descr="The image depicts a stylized heart with two connected hearts, symbolizing the connection between love and life.&#10;&#10;KI-generierte Inhalte können fehlerhaft sein.">
              <a:extLst>
                <a:ext uri="{FF2B5EF4-FFF2-40B4-BE49-F238E27FC236}">
                  <a16:creationId xmlns:a16="http://schemas.microsoft.com/office/drawing/2014/main" id="{169ABCDC-4048-4DA5-8FC3-79D405C58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0859" y="2457259"/>
              <a:ext cx="330847" cy="330847"/>
            </a:xfrm>
            <a:prstGeom prst="rect">
              <a:avLst/>
            </a:prstGeom>
          </p:spPr>
        </p:pic>
        <p:pic>
          <p:nvPicPr>
            <p:cNvPr id="15" name="Grafik 14" descr="The image depicts a simple, minimalistic abstract spiral design with a white circle in the center.&#10;&#10;KI-generierte Inhalte können fehlerhaft sein.">
              <a:extLst>
                <a:ext uri="{FF2B5EF4-FFF2-40B4-BE49-F238E27FC236}">
                  <a16:creationId xmlns:a16="http://schemas.microsoft.com/office/drawing/2014/main" id="{BB517E9C-6EC8-90D2-DAC2-624B4DAF4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12579" y="2845992"/>
              <a:ext cx="330848" cy="330848"/>
            </a:xfrm>
            <a:prstGeom prst="rect">
              <a:avLst/>
            </a:prstGeom>
          </p:spPr>
        </p:pic>
        <p:pic>
          <p:nvPicPr>
            <p:cNvPr id="19" name="Grafik 18" descr="The image depicts a simplified, green circle containing a few abstract, dotted circles, suggesting a conceptual representation of data or molecular structures.&#10;&#10;KI-generierte Inhalte können fehlerhaft sein.">
              <a:extLst>
                <a:ext uri="{FF2B5EF4-FFF2-40B4-BE49-F238E27FC236}">
                  <a16:creationId xmlns:a16="http://schemas.microsoft.com/office/drawing/2014/main" id="{5217DD78-0506-E5F3-15C3-229FBED26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64966" y="2849007"/>
              <a:ext cx="327833" cy="327833"/>
            </a:xfrm>
            <a:prstGeom prst="rect">
              <a:avLst/>
            </a:prstGeom>
          </p:spPr>
        </p:pic>
        <p:pic>
          <p:nvPicPr>
            <p:cNvPr id="21" name="Grafik 20" descr="The image depicts a simplified, abstract representation of a tear or rip, using a circular shape and a curved line.&#10;&#10;KI-generierte Inhalte können fehlerhaft sein.">
              <a:extLst>
                <a:ext uri="{FF2B5EF4-FFF2-40B4-BE49-F238E27FC236}">
                  <a16:creationId xmlns:a16="http://schemas.microsoft.com/office/drawing/2014/main" id="{7A918234-55DD-05ED-F646-CAC7E04DE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48663" y="2457259"/>
              <a:ext cx="327833" cy="327833"/>
            </a:xfrm>
            <a:prstGeom prst="rect">
              <a:avLst/>
            </a:prstGeom>
          </p:spPr>
        </p:pic>
        <p:pic>
          <p:nvPicPr>
            <p:cNvPr id="23" name="Grafik 22" descr="The image depicts two human kidneys rendered in a simple, stylized, circular format, set against a yellow background.&#10;&#10;KI-generierte Inhalte können fehlerhaft sein.">
              <a:extLst>
                <a:ext uri="{FF2B5EF4-FFF2-40B4-BE49-F238E27FC236}">
                  <a16:creationId xmlns:a16="http://schemas.microsoft.com/office/drawing/2014/main" id="{5EC23220-EFB0-9BA7-02E5-0FBEA803E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216058" y="2454245"/>
              <a:ext cx="330847" cy="330847"/>
            </a:xfrm>
            <a:prstGeom prst="rect">
              <a:avLst/>
            </a:prstGeom>
          </p:spPr>
        </p:pic>
        <p:pic>
          <p:nvPicPr>
            <p:cNvPr id="24" name="Grafik 23" descr="The image depicts a simple, abstract illustration of a tongue, likely used to represent speech or communication.&#10;&#10;KI-generierte Inhalte können fehlerhaft sein.">
              <a:extLst>
                <a:ext uri="{FF2B5EF4-FFF2-40B4-BE49-F238E27FC236}">
                  <a16:creationId xmlns:a16="http://schemas.microsoft.com/office/drawing/2014/main" id="{A74795FB-F163-29DF-DF5E-BB18B3EE3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09788" y="2845992"/>
              <a:ext cx="330848" cy="330848"/>
            </a:xfrm>
            <a:prstGeom prst="rect">
              <a:avLst/>
            </a:prstGeom>
          </p:spPr>
        </p:pic>
        <p:pic>
          <p:nvPicPr>
            <p:cNvPr id="25" name="Grafik 24" descr="The image depicts a simplified, stylized representation of a human lung, with a white outline against a blue background.&#10;&#10;KI-generierte Inhalte können fehlerhaft sein.">
              <a:extLst>
                <a:ext uri="{FF2B5EF4-FFF2-40B4-BE49-F238E27FC236}">
                  <a16:creationId xmlns:a16="http://schemas.microsoft.com/office/drawing/2014/main" id="{D90A54E1-9645-9170-E768-133DDE3F2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81268" y="2460273"/>
              <a:ext cx="327833" cy="327833"/>
            </a:xfrm>
            <a:prstGeom prst="rect">
              <a:avLst/>
            </a:prstGeom>
          </p:spPr>
        </p:pic>
      </p:grpSp>
      <p:pic>
        <p:nvPicPr>
          <p:cNvPr id="26" name="Grafik 25" descr="The image depicts two human kidneys rendered in a simple, stylized, circular format, set against a yellow background.&#10;&#10;KI-generierte Inhalte können fehlerhaft sein.">
            <a:extLst>
              <a:ext uri="{FF2B5EF4-FFF2-40B4-BE49-F238E27FC236}">
                <a16:creationId xmlns:a16="http://schemas.microsoft.com/office/drawing/2014/main" id="{C11C6477-B560-38C1-5E66-9A5D26D4BE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0856" y="2548275"/>
            <a:ext cx="330847" cy="330847"/>
          </a:xfrm>
          <a:prstGeom prst="rect">
            <a:avLst/>
          </a:prstGeom>
        </p:spPr>
      </p:pic>
      <p:pic>
        <p:nvPicPr>
          <p:cNvPr id="27" name="Grafik 26" descr="The image depicts two human kidneys rendered in a simple, stylized, circular format, set against a yellow background.&#10;&#10;KI-generierte Inhalte können fehlerhaft sein.">
            <a:extLst>
              <a:ext uri="{FF2B5EF4-FFF2-40B4-BE49-F238E27FC236}">
                <a16:creationId xmlns:a16="http://schemas.microsoft.com/office/drawing/2014/main" id="{9930FF63-431A-0D40-5905-1C19FA36C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2940" y="2054183"/>
            <a:ext cx="330847" cy="330847"/>
          </a:xfrm>
          <a:prstGeom prst="rect">
            <a:avLst/>
          </a:prstGeom>
        </p:spPr>
      </p:pic>
      <p:pic>
        <p:nvPicPr>
          <p:cNvPr id="28" name="Grafik 27" descr="The image depicts two human kidneys rendered in a simple, stylized, circular format, set against a yellow background.&#10;&#10;KI-generierte Inhalte können fehlerhaft sein.">
            <a:extLst>
              <a:ext uri="{FF2B5EF4-FFF2-40B4-BE49-F238E27FC236}">
                <a16:creationId xmlns:a16="http://schemas.microsoft.com/office/drawing/2014/main" id="{F02D7B42-F492-3972-68CF-8E7E445A0C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1576" y="4372952"/>
            <a:ext cx="330847" cy="330847"/>
          </a:xfrm>
          <a:prstGeom prst="rect">
            <a:avLst/>
          </a:prstGeom>
        </p:spPr>
      </p:pic>
      <p:pic>
        <p:nvPicPr>
          <p:cNvPr id="30" name="Grafik 29" descr="The image depicts two human kidneys rendered in a simple, stylized, circular format, set against a yellow background.&#10;&#10;KI-generierte Inhalte können fehlerhaft sein.">
            <a:extLst>
              <a:ext uri="{FF2B5EF4-FFF2-40B4-BE49-F238E27FC236}">
                <a16:creationId xmlns:a16="http://schemas.microsoft.com/office/drawing/2014/main" id="{0C83CB4E-86A4-3AA2-FB4E-F4E3C367EA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4907" y="3440774"/>
            <a:ext cx="330847" cy="330847"/>
          </a:xfrm>
          <a:prstGeom prst="rect">
            <a:avLst/>
          </a:prstGeom>
        </p:spPr>
      </p:pic>
      <p:pic>
        <p:nvPicPr>
          <p:cNvPr id="31" name="Grafik 30" descr="The image depicts a stylized heart with two connected hearts, symbolizing the connection between love and life.&#10;&#10;KI-generierte Inhalte können fehlerhaft sein.">
            <a:extLst>
              <a:ext uri="{FF2B5EF4-FFF2-40B4-BE49-F238E27FC236}">
                <a16:creationId xmlns:a16="http://schemas.microsoft.com/office/drawing/2014/main" id="{3C34F303-7B4A-62D8-5F0F-03BC25C2C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894" y="3440774"/>
            <a:ext cx="330847" cy="330847"/>
          </a:xfrm>
          <a:prstGeom prst="rect">
            <a:avLst/>
          </a:prstGeom>
        </p:spPr>
      </p:pic>
      <p:pic>
        <p:nvPicPr>
          <p:cNvPr id="32" name="Grafik 31" descr="The image depicts a simplified, abstract representation of a tear or rip, using a circular shape and a curved line.&#10;&#10;KI-generierte Inhalte können fehlerhaft sein.">
            <a:extLst>
              <a:ext uri="{FF2B5EF4-FFF2-40B4-BE49-F238E27FC236}">
                <a16:creationId xmlns:a16="http://schemas.microsoft.com/office/drawing/2014/main" id="{808235A4-79C1-88F2-5139-6FE99D3A5E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559" y="3429000"/>
            <a:ext cx="327833" cy="327833"/>
          </a:xfrm>
          <a:prstGeom prst="rect">
            <a:avLst/>
          </a:prstGeom>
        </p:spPr>
      </p:pic>
      <p:pic>
        <p:nvPicPr>
          <p:cNvPr id="33" name="Grafik 32" descr="The image depicts a stylized heart with two connected hearts, symbolizing the connection between love and life.&#10;&#10;KI-generierte Inhalte können fehlerhaft sein.">
            <a:extLst>
              <a:ext uri="{FF2B5EF4-FFF2-40B4-BE49-F238E27FC236}">
                <a16:creationId xmlns:a16="http://schemas.microsoft.com/office/drawing/2014/main" id="{5A8E8D97-BE24-62AC-92A4-3B0D0FB20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625" y="4372952"/>
            <a:ext cx="330847" cy="330847"/>
          </a:xfrm>
          <a:prstGeom prst="rect">
            <a:avLst/>
          </a:prstGeom>
        </p:spPr>
      </p:pic>
      <p:pic>
        <p:nvPicPr>
          <p:cNvPr id="34" name="Grafik 33" descr="The image depicts a simplified, stylized representation of a human lung, with a white outline against a blue background.&#10;&#10;KI-generierte Inhalte können fehlerhaft sein.">
            <a:extLst>
              <a:ext uri="{FF2B5EF4-FFF2-40B4-BE49-F238E27FC236}">
                <a16:creationId xmlns:a16="http://schemas.microsoft.com/office/drawing/2014/main" id="{9F03E191-CD85-3C33-61AD-E65D8F5764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3309" y="4375966"/>
            <a:ext cx="327833" cy="327833"/>
          </a:xfrm>
          <a:prstGeom prst="rect">
            <a:avLst/>
          </a:prstGeom>
        </p:spPr>
      </p:pic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C1BED877-8231-E445-E8E8-B21D3F643E0B}"/>
              </a:ext>
            </a:extLst>
          </p:cNvPr>
          <p:cNvGrpSpPr/>
          <p:nvPr/>
        </p:nvGrpSpPr>
        <p:grpSpPr>
          <a:xfrm>
            <a:off x="4550320" y="5242388"/>
            <a:ext cx="1108576" cy="696695"/>
            <a:chOff x="4550320" y="5242388"/>
            <a:chExt cx="1108576" cy="696695"/>
          </a:xfrm>
        </p:grpSpPr>
        <p:pic>
          <p:nvPicPr>
            <p:cNvPr id="29" name="Grafik 28" descr="The image depicts two human kidneys rendered in a simple, stylized, circular format, set against a yellow background.&#10;&#10;KI-generierte Inhalte können fehlerhaft sein.">
              <a:extLst>
                <a:ext uri="{FF2B5EF4-FFF2-40B4-BE49-F238E27FC236}">
                  <a16:creationId xmlns:a16="http://schemas.microsoft.com/office/drawing/2014/main" id="{098B83F4-C349-5818-D730-ED2027077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37677" y="5242388"/>
              <a:ext cx="330847" cy="330847"/>
            </a:xfrm>
            <a:prstGeom prst="rect">
              <a:avLst/>
            </a:prstGeom>
          </p:spPr>
        </p:pic>
        <p:pic>
          <p:nvPicPr>
            <p:cNvPr id="35" name="Grafik 34" descr="The image depicts a simplified, abstract representation of a tear or rip, using a circular shape and a curved line.&#10;&#10;KI-generierte Inhalte können fehlerhaft sein.">
              <a:extLst>
                <a:ext uri="{FF2B5EF4-FFF2-40B4-BE49-F238E27FC236}">
                  <a16:creationId xmlns:a16="http://schemas.microsoft.com/office/drawing/2014/main" id="{556076AD-643E-9AD5-E669-020DE459D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50320" y="5245402"/>
              <a:ext cx="327833" cy="327833"/>
            </a:xfrm>
            <a:prstGeom prst="rect">
              <a:avLst/>
            </a:prstGeom>
          </p:spPr>
        </p:pic>
        <p:pic>
          <p:nvPicPr>
            <p:cNvPr id="36" name="Grafik 35" descr="The image depicts a simple, minimalistic abstract spiral design with a white circle in the center.&#10;&#10;KI-generierte Inhalte können fehlerhaft sein.">
              <a:extLst>
                <a:ext uri="{FF2B5EF4-FFF2-40B4-BE49-F238E27FC236}">
                  <a16:creationId xmlns:a16="http://schemas.microsoft.com/office/drawing/2014/main" id="{D8A4CAD4-1347-EB97-ABDB-C12BDD1F0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3810" y="5608235"/>
              <a:ext cx="330848" cy="330848"/>
            </a:xfrm>
            <a:prstGeom prst="rect">
              <a:avLst/>
            </a:prstGeom>
          </p:spPr>
        </p:pic>
        <p:pic>
          <p:nvPicPr>
            <p:cNvPr id="45" name="Grafik 44" descr="The image depicts a simplified, green circle containing a few abstract, dotted circles, suggesting a conceptual representation of data or molecular structures.&#10;&#10;KI-generierte Inhalte können fehlerhaft sein.">
              <a:extLst>
                <a:ext uri="{FF2B5EF4-FFF2-40B4-BE49-F238E27FC236}">
                  <a16:creationId xmlns:a16="http://schemas.microsoft.com/office/drawing/2014/main" id="{EC826CC1-7DCC-EE37-4B18-6C7278BF9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77140" y="5609743"/>
              <a:ext cx="327833" cy="327833"/>
            </a:xfrm>
            <a:prstGeom prst="rect">
              <a:avLst/>
            </a:prstGeom>
          </p:spPr>
        </p:pic>
        <p:pic>
          <p:nvPicPr>
            <p:cNvPr id="48" name="Grafik 47" descr="The image depicts a simple, abstract illustration of a tongue, likely used to represent speech or communication.&#10;&#10;KI-generierte Inhalte können fehlerhaft sein.">
              <a:extLst>
                <a:ext uri="{FF2B5EF4-FFF2-40B4-BE49-F238E27FC236}">
                  <a16:creationId xmlns:a16="http://schemas.microsoft.com/office/drawing/2014/main" id="{A613C81F-2B41-4FCC-A525-99DB749E8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8048" y="5242388"/>
              <a:ext cx="330848" cy="330848"/>
            </a:xfrm>
            <a:prstGeom prst="rect">
              <a:avLst/>
            </a:prstGeom>
          </p:spPr>
        </p:pic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79333B30-5C28-A55F-7B01-B7BF80A9187A}"/>
              </a:ext>
            </a:extLst>
          </p:cNvPr>
          <p:cNvGrpSpPr/>
          <p:nvPr/>
        </p:nvGrpSpPr>
        <p:grpSpPr>
          <a:xfrm>
            <a:off x="1209656" y="2614524"/>
            <a:ext cx="5713835" cy="2810312"/>
            <a:chOff x="1182564" y="2614524"/>
            <a:chExt cx="5713835" cy="281031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6493D6AE-8B35-ABC7-2B12-B01C5CC03FEE}"/>
                </a:ext>
              </a:extLst>
            </p:cNvPr>
            <p:cNvSpPr txBox="1"/>
            <p:nvPr/>
          </p:nvSpPr>
          <p:spPr>
            <a:xfrm>
              <a:off x="3489032" y="2722942"/>
              <a:ext cx="340736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dirty="0">
                  <a:solidFill>
                    <a:schemeClr val="accent1"/>
                  </a:solidFill>
                  <a:latin typeface="Segment" pitchFamily="50" charset="0"/>
                </a:rPr>
                <a:t>Bauchspeicheldrüse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772EEF1-C663-5EFB-AA26-CF10BB1BF721}"/>
                </a:ext>
              </a:extLst>
            </p:cNvPr>
            <p:cNvSpPr txBox="1"/>
            <p:nvPr/>
          </p:nvSpPr>
          <p:spPr>
            <a:xfrm>
              <a:off x="3489032" y="3479713"/>
              <a:ext cx="1398368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sz="1800" dirty="0">
                  <a:solidFill>
                    <a:schemeClr val="accent1"/>
                  </a:solidFill>
                  <a:latin typeface="Segment" pitchFamily="50" charset="0"/>
                </a:rPr>
                <a:t>Inselzellen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9B3C5E08-080F-2B56-85DF-21451C7FEDB6}"/>
                </a:ext>
              </a:extLst>
            </p:cNvPr>
            <p:cNvSpPr txBox="1"/>
            <p:nvPr/>
          </p:nvSpPr>
          <p:spPr>
            <a:xfrm>
              <a:off x="3489032" y="4236484"/>
              <a:ext cx="1433106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sz="1800" dirty="0">
                  <a:solidFill>
                    <a:schemeClr val="accent1"/>
                  </a:solidFill>
                  <a:latin typeface="Segment" pitchFamily="50" charset="0"/>
                </a:rPr>
                <a:t>Dünndarm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44DBF996-C46D-0FC0-E594-70ECE5C7C407}"/>
                </a:ext>
              </a:extLst>
            </p:cNvPr>
            <p:cNvSpPr txBox="1"/>
            <p:nvPr/>
          </p:nvSpPr>
          <p:spPr>
            <a:xfrm>
              <a:off x="1720470" y="2722942"/>
              <a:ext cx="16721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sz="1800" dirty="0">
                  <a:latin typeface="Segment" pitchFamily="50" charset="0"/>
                </a:rPr>
                <a:t> Herz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2BD967E-6F40-3CB6-94EC-7D9EC4C2ECBB}"/>
                </a:ext>
              </a:extLst>
            </p:cNvPr>
            <p:cNvSpPr txBox="1"/>
            <p:nvPr/>
          </p:nvSpPr>
          <p:spPr>
            <a:xfrm>
              <a:off x="1819301" y="3479713"/>
              <a:ext cx="1375368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sz="1800" dirty="0">
                  <a:latin typeface="Segment" pitchFamily="50" charset="0"/>
                </a:rPr>
                <a:t>Lunge</a:t>
              </a:r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5AA1F84D-F784-21F4-BC8F-C933F282FA18}"/>
                </a:ext>
              </a:extLst>
            </p:cNvPr>
            <p:cNvSpPr txBox="1"/>
            <p:nvPr/>
          </p:nvSpPr>
          <p:spPr>
            <a:xfrm>
              <a:off x="1780866" y="4236484"/>
              <a:ext cx="109025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3">
                <a:lnSpc>
                  <a:spcPts val="1750"/>
                </a:lnSpc>
                <a:spcBef>
                  <a:spcPts val="150"/>
                </a:spcBef>
                <a:spcAft>
                  <a:spcPts val="150"/>
                </a:spcAft>
                <a:buNone/>
              </a:pPr>
              <a:r>
                <a:rPr lang="de-CH" sz="1800" dirty="0">
                  <a:latin typeface="Segment" pitchFamily="50" charset="0"/>
                </a:rPr>
                <a:t> Leber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CC35353B-652C-DC0B-6F70-A06E542D89CF}"/>
                </a:ext>
              </a:extLst>
            </p:cNvPr>
            <p:cNvSpPr txBox="1"/>
            <p:nvPr/>
          </p:nvSpPr>
          <p:spPr>
            <a:xfrm>
              <a:off x="1848224" y="4970170"/>
              <a:ext cx="10753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CH" sz="1800" dirty="0">
                  <a:latin typeface="Segment" pitchFamily="50" charset="0"/>
                </a:rPr>
                <a:t>Niere</a:t>
              </a:r>
              <a:endParaRPr lang="de-CH" dirty="0"/>
            </a:p>
          </p:txBody>
        </p: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BE26622E-659C-A3F7-DDBF-F0E9C5D3FD13}"/>
                </a:ext>
              </a:extLst>
            </p:cNvPr>
            <p:cNvGrpSpPr/>
            <p:nvPr/>
          </p:nvGrpSpPr>
          <p:grpSpPr>
            <a:xfrm>
              <a:off x="1182564" y="2614524"/>
              <a:ext cx="540000" cy="2810312"/>
              <a:chOff x="1182564" y="2614524"/>
              <a:chExt cx="540000" cy="2810312"/>
            </a:xfrm>
          </p:grpSpPr>
          <p:pic>
            <p:nvPicPr>
              <p:cNvPr id="50" name="Grafik 49" descr="The image depicts a stylized heart with two connected hearts, symbolizing the connection between love and life.&#10;&#10;KI-generierte Inhalte können fehlerhaft sein.">
                <a:extLst>
                  <a:ext uri="{FF2B5EF4-FFF2-40B4-BE49-F238E27FC236}">
                    <a16:creationId xmlns:a16="http://schemas.microsoft.com/office/drawing/2014/main" id="{AAA05B64-D91C-D089-849A-7FB264E2A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82564" y="2614524"/>
                <a:ext cx="540000" cy="540000"/>
              </a:xfrm>
              <a:prstGeom prst="rect">
                <a:avLst/>
              </a:prstGeom>
            </p:spPr>
          </p:pic>
          <p:pic>
            <p:nvPicPr>
              <p:cNvPr id="52" name="Grafik 51" descr="The image depicts a simplified, stylized representation of a human lung, with a white outline against a blue background.&#10;&#10;KI-generierte Inhalte können fehlerhaft sein.">
                <a:extLst>
                  <a:ext uri="{FF2B5EF4-FFF2-40B4-BE49-F238E27FC236}">
                    <a16:creationId xmlns:a16="http://schemas.microsoft.com/office/drawing/2014/main" id="{4323839C-51F5-7B8D-D1F5-1EEC370E63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2564" y="3371295"/>
                <a:ext cx="540000" cy="540000"/>
              </a:xfrm>
              <a:prstGeom prst="rect">
                <a:avLst/>
              </a:prstGeom>
            </p:spPr>
          </p:pic>
          <p:pic>
            <p:nvPicPr>
              <p:cNvPr id="54" name="Grafik 53" descr="The image depicts a simplified, abstract representation of a tear or rip, using a circular shape and a curved line.&#10;&#10;KI-generierte Inhalte können fehlerhaft sein.">
                <a:extLst>
                  <a:ext uri="{FF2B5EF4-FFF2-40B4-BE49-F238E27FC236}">
                    <a16:creationId xmlns:a16="http://schemas.microsoft.com/office/drawing/2014/main" id="{CE91C5F5-0FD5-7090-9627-BF96D31D7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2564" y="4128066"/>
                <a:ext cx="540000" cy="540000"/>
              </a:xfrm>
              <a:prstGeom prst="rect">
                <a:avLst/>
              </a:prstGeom>
            </p:spPr>
          </p:pic>
          <p:pic>
            <p:nvPicPr>
              <p:cNvPr id="56" name="Grafik 55" descr="The image depicts two human kidneys rendered in a simple, stylized, circular format, set against a yellow background.&#10;&#10;KI-generierte Inhalte können fehlerhaft sein.">
                <a:extLst>
                  <a:ext uri="{FF2B5EF4-FFF2-40B4-BE49-F238E27FC236}">
                    <a16:creationId xmlns:a16="http://schemas.microsoft.com/office/drawing/2014/main" id="{F3038A9B-C1BB-2E7E-6DDA-F0A06E1315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82564" y="4884836"/>
                <a:ext cx="540000" cy="540000"/>
              </a:xfrm>
              <a:prstGeom prst="rect">
                <a:avLst/>
              </a:prstGeom>
            </p:spPr>
          </p:pic>
        </p:grpSp>
        <p:pic>
          <p:nvPicPr>
            <p:cNvPr id="58" name="Grafik 57" descr="The image depicts a simple, minimalistic abstract spiral design with a white circle in the center.&#10;&#10;KI-generierte Inhalte können fehlerhaft sein.">
              <a:extLst>
                <a:ext uri="{FF2B5EF4-FFF2-40B4-BE49-F238E27FC236}">
                  <a16:creationId xmlns:a16="http://schemas.microsoft.com/office/drawing/2014/main" id="{31FB4AFC-5C6B-1088-5226-296082A94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2972" y="4128066"/>
              <a:ext cx="540000" cy="540000"/>
            </a:xfrm>
            <a:prstGeom prst="rect">
              <a:avLst/>
            </a:prstGeom>
          </p:spPr>
        </p:pic>
        <p:pic>
          <p:nvPicPr>
            <p:cNvPr id="60" name="Grafik 59" descr="The image depicts a simplified, green circle containing a few abstract, dotted circles, suggesting a conceptual representation of data or molecular structures.&#10;&#10;KI-generierte Inhalte können fehlerhaft sein.">
              <a:extLst>
                <a:ext uri="{FF2B5EF4-FFF2-40B4-BE49-F238E27FC236}">
                  <a16:creationId xmlns:a16="http://schemas.microsoft.com/office/drawing/2014/main" id="{32620BB6-45B1-4211-C638-C0D3645BF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92972" y="3371295"/>
              <a:ext cx="540000" cy="540000"/>
            </a:xfrm>
            <a:prstGeom prst="rect">
              <a:avLst/>
            </a:prstGeom>
          </p:spPr>
        </p:pic>
        <p:pic>
          <p:nvPicPr>
            <p:cNvPr id="62" name="Grafik 61" descr="The image depicts a simple, abstract illustration of a tongue, likely used to represent speech or communication.&#10;&#10;KI-generierte Inhalte können fehlerhaft sein.">
              <a:extLst>
                <a:ext uri="{FF2B5EF4-FFF2-40B4-BE49-F238E27FC236}">
                  <a16:creationId xmlns:a16="http://schemas.microsoft.com/office/drawing/2014/main" id="{9BE73A18-ED1A-B8B8-0C71-B5A2CC4BF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92972" y="2614524"/>
              <a:ext cx="540000" cy="5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328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 descr="The image shows a person standing outside, wearing a blue skirt, a red and black striped shirt, and holding a bag, with green foliage and a white house in the background.&#10;&#10;KI-generierte Inhalte können fehlerhaft sein.">
            <a:extLst>
              <a:ext uri="{FF2B5EF4-FFF2-40B4-BE49-F238E27FC236}">
                <a16:creationId xmlns:a16="http://schemas.microsoft.com/office/drawing/2014/main" id="{2F39FC49-A452-8A08-9DEB-5DDAFCE5A8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101" r="15649" b="30427"/>
          <a:stretch>
            <a:fillRect/>
          </a:stretch>
        </p:blipFill>
        <p:spPr>
          <a:xfrm>
            <a:off x="0" y="0"/>
            <a:ext cx="12192000" cy="644683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DEF75CF-6460-B51E-381B-F4CAFCB5C2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/>
              <a:t>Transplantations-</a:t>
            </a:r>
            <a:br>
              <a:rPr lang="de-CH"/>
            </a:br>
            <a:r>
              <a:rPr lang="de-CH"/>
              <a:t>gesetz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8B39C948-FAF3-F363-19A4-17B5C5BF1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4484" y="2385258"/>
            <a:ext cx="4508269" cy="432816"/>
          </a:xfrm>
        </p:spPr>
        <p:txBody>
          <a:bodyPr>
            <a:normAutofit/>
          </a:bodyPr>
          <a:lstStyle/>
          <a:p>
            <a:pPr algn="r"/>
            <a:r>
              <a:rPr lang="de-CH" sz="1400"/>
              <a:t>Renata, herztransplantiert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49BDFB-F3E1-86AA-B0F5-284F33D3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57B188-A87E-4088-B2EC-2BC9945E1051}" type="datetime1">
              <a:rPr lang="de-DE" noProof="0" smtClean="0"/>
              <a:t>12.08.2026</a:t>
            </a:fld>
            <a:endParaRPr lang="de-DE" noProof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85DCA9-B354-8737-931D-C953F5A7E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t>9</a:t>
            </a:fld>
            <a:endParaRPr lang="de-DE" noProof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9CF33F-5EB2-3A86-E3C0-710AA1DFDE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48202" y="433503"/>
            <a:ext cx="1624587" cy="53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1668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1">
      <a:dk1>
        <a:srgbClr val="003764"/>
      </a:dk1>
      <a:lt1>
        <a:srgbClr val="FFFFFF"/>
      </a:lt1>
      <a:dk2>
        <a:srgbClr val="000000"/>
      </a:dk2>
      <a:lt2>
        <a:srgbClr val="EDEBE6"/>
      </a:lt2>
      <a:accent1>
        <a:srgbClr val="2A548A"/>
      </a:accent1>
      <a:accent2>
        <a:srgbClr val="69D3C3"/>
      </a:accent2>
      <a:accent3>
        <a:srgbClr val="FBE446"/>
      </a:accent3>
      <a:accent4>
        <a:srgbClr val="E5005C"/>
      </a:accent4>
      <a:accent5>
        <a:srgbClr val="9BBDC5"/>
      </a:accent5>
      <a:accent6>
        <a:srgbClr val="8BAD8F"/>
      </a:accent6>
      <a:hlink>
        <a:srgbClr val="2A548A"/>
      </a:hlink>
      <a:folHlink>
        <a:srgbClr val="69D3C3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26_TF22712842.potx" id="{F5B7AB07-F859-4656-A1C1-DAFCFA0ACA4B}" vid="{A6E2497D-935A-4CFD-B9FD-6DCB15FA68B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C0F39AB8F01745B9ED2F9DBDCE1521" ma:contentTypeVersion="13" ma:contentTypeDescription="Ein neues Dokument erstellen." ma:contentTypeScope="" ma:versionID="bb9b7faee3e38f5295b5368f4eeb15f2">
  <xsd:schema xmlns:xsd="http://www.w3.org/2001/XMLSchema" xmlns:xs="http://www.w3.org/2001/XMLSchema" xmlns:p="http://schemas.microsoft.com/office/2006/metadata/properties" xmlns:ns2="04677b7a-63dc-4334-b37f-44d7cb5cad73" xmlns:ns3="351c0f29-30b0-47bd-ad79-82b4adcd2ed9" targetNamespace="http://schemas.microsoft.com/office/2006/metadata/properties" ma:root="true" ma:fieldsID="29e42e1622aa65c4600883acfaddfe75" ns2:_="" ns3:_="">
    <xsd:import namespace="04677b7a-63dc-4334-b37f-44d7cb5cad73"/>
    <xsd:import namespace="351c0f29-30b0-47bd-ad79-82b4adcd2e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7b7a-63dc-4334-b37f-44d7cb5cad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bba48c66-9312-408c-b923-44ac76d1a5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c0f29-30b0-47bd-ad79-82b4adcd2ed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b9d16e0-52c2-4eb7-b95a-942d5d93d919}" ma:internalName="TaxCatchAll" ma:showField="CatchAllData" ma:web="351c0f29-30b0-47bd-ad79-82b4adcd2e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1c0f29-30b0-47bd-ad79-82b4adcd2ed9" xsi:nil="true"/>
    <lcf76f155ced4ddcb4097134ff3c332f xmlns="04677b7a-63dc-4334-b37f-44d7cb5cad7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88D040-D3B3-4D5E-8713-BA1C1EF003BF}">
  <ds:schemaRefs>
    <ds:schemaRef ds:uri="04677b7a-63dc-4334-b37f-44d7cb5cad73"/>
    <ds:schemaRef ds:uri="351c0f29-30b0-47bd-ad79-82b4adcd2e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04677b7a-63dc-4334-b37f-44d7cb5cad73"/>
    <ds:schemaRef ds:uri="http://www.w3.org/XML/1998/namespace"/>
    <ds:schemaRef ds:uri="http://schemas.openxmlformats.org/package/2006/metadata/core-properties"/>
    <ds:schemaRef ds:uri="351c0f29-30b0-47bd-ad79-82b4adcd2ed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{FADA4275-C8B9-4A58-92F2-2C8C0BC46041}tf22712842_win32</Template>
  <TotalTime>0</TotalTime>
  <Words>1530</Words>
  <Application>Microsoft Office PowerPoint</Application>
  <PresentationFormat>Breitbild</PresentationFormat>
  <Paragraphs>382</Paragraphs>
  <Slides>38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9" baseType="lpstr">
      <vt:lpstr>Arial</vt:lpstr>
      <vt:lpstr>Arial,Sans-Serif</vt:lpstr>
      <vt:lpstr>Calibri</vt:lpstr>
      <vt:lpstr>Franklin Gothic Book</vt:lpstr>
      <vt:lpstr>Segment</vt:lpstr>
      <vt:lpstr>Segment </vt:lpstr>
      <vt:lpstr>Segment  </vt:lpstr>
      <vt:lpstr>Segment Black</vt:lpstr>
      <vt:lpstr>Segment ExtBd</vt:lpstr>
      <vt:lpstr>Symbol</vt:lpstr>
      <vt:lpstr>Benutzerdefiniert</vt:lpstr>
      <vt:lpstr>Organspende und Transplantation </vt:lpstr>
      <vt:lpstr>Inhalt</vt:lpstr>
      <vt:lpstr>Stiftung Swisstransplant</vt:lpstr>
      <vt:lpstr>Swisstransplant​</vt:lpstr>
      <vt:lpstr>PowerPoint-Präsentation</vt:lpstr>
      <vt:lpstr>5 Organspendenetzwerke</vt:lpstr>
      <vt:lpstr>6 Transplantationszentren</vt:lpstr>
      <vt:lpstr>6 Transplantationszentren</vt:lpstr>
      <vt:lpstr>Transplantations- gesetz</vt:lpstr>
      <vt:lpstr>Nationales Transplantationsgesetz </vt:lpstr>
      <vt:lpstr>Systemwechsel </vt:lpstr>
      <vt:lpstr>Die erweiterte  Widerspruchsregelung</vt:lpstr>
      <vt:lpstr>Ländervergleich: Spenderate pro Million Einwohnende​ (pmp)</vt:lpstr>
      <vt:lpstr>Fakten und Zahlen</vt:lpstr>
      <vt:lpstr>Jahreszahlen der verstorbenen Organspenderinnen und Organspender</vt:lpstr>
      <vt:lpstr>Postmortale Spenden</vt:lpstr>
      <vt:lpstr>Lebendspende</vt:lpstr>
      <vt:lpstr>PowerPoint-Präsentation</vt:lpstr>
      <vt:lpstr>Organspendende  eine falltypische Situation</vt:lpstr>
      <vt:lpstr>PowerPoint-Präsentation</vt:lpstr>
      <vt:lpstr>Todesursachen der Organspendenden Prozentuale Verteilung 2025</vt:lpstr>
      <vt:lpstr>Medizinische Kontraindikationen</vt:lpstr>
      <vt:lpstr>Hirntod – bildgebende Diagnostik</vt:lpstr>
      <vt:lpstr>Hirntod ​</vt:lpstr>
      <vt:lpstr>Postmortale Spende</vt:lpstr>
      <vt:lpstr>Ablauf einer Organspende​</vt:lpstr>
      <vt:lpstr>Organspendeprozess</vt:lpstr>
      <vt:lpstr>Organspendeprozess</vt:lpstr>
      <vt:lpstr>Organspendeprozess</vt:lpstr>
      <vt:lpstr>Organspendeprozess</vt:lpstr>
      <vt:lpstr>Organspendeprozess</vt:lpstr>
      <vt:lpstr>Organspendeprozess</vt:lpstr>
      <vt:lpstr>Organspendeprozess</vt:lpstr>
      <vt:lpstr>Transplantierte Personen</vt:lpstr>
      <vt:lpstr>Gewebespende</vt:lpstr>
      <vt:lpstr>Abschied nehmen</vt:lpstr>
      <vt:lpstr>Offene Fragen</vt:lpstr>
      <vt:lpstr>Videovorschläge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Swisstransplant</dc:creator>
  <cp:lastModifiedBy>Noa Mast</cp:lastModifiedBy>
  <cp:revision>28</cp:revision>
  <cp:lastPrinted>2026-06-18T13:09:38Z</cp:lastPrinted>
  <dcterms:created xsi:type="dcterms:W3CDTF">2026-05-27T08:57:08Z</dcterms:created>
  <dcterms:modified xsi:type="dcterms:W3CDTF">2026-08-12T14:09:32Z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0x01010066C0F39AB8F01745B9ED2F9DBDCE1521</vt:lpwstr>
  </property>
  <property fmtid="{D5CDD505-2E9C-101B-9397-08002B2CF9AE}" pid="3" name="MediaServiceImageTags">
    <vt:lpwstr/>
  </property>
</Properties>
</file>